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3"/>
  </p:notesMasterIdLst>
  <p:sldIdLst>
    <p:sldId id="402" r:id="rId2"/>
    <p:sldId id="442" r:id="rId3"/>
    <p:sldId id="443" r:id="rId4"/>
    <p:sldId id="440" r:id="rId5"/>
    <p:sldId id="427" r:id="rId6"/>
    <p:sldId id="429" r:id="rId7"/>
    <p:sldId id="430" r:id="rId8"/>
    <p:sldId id="409" r:id="rId9"/>
    <p:sldId id="435" r:id="rId10"/>
    <p:sldId id="412" r:id="rId11"/>
    <p:sldId id="397" r:id="rId12"/>
  </p:sldIdLst>
  <p:sldSz cx="10693400" cy="7561263"/>
  <p:notesSz cx="6794500" cy="9931400"/>
  <p:custDataLst>
    <p:tags r:id="rId14"/>
  </p:custDataLst>
  <p:defaultTextStyle>
    <a:defPPr>
      <a:defRPr lang="ru-RU"/>
    </a:defPPr>
    <a:lvl1pPr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20700" indent="-63500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1400" indent="-127000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3688" indent="-192088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4388" indent="-255588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F81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0" autoAdjust="0"/>
    <p:restoredTop sz="95674" autoAdjust="0"/>
  </p:normalViewPr>
  <p:slideViewPr>
    <p:cSldViewPr>
      <p:cViewPr varScale="1">
        <p:scale>
          <a:sx n="67" d="100"/>
          <a:sy n="67" d="100"/>
        </p:scale>
        <p:origin x="-1164" y="-102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8A79EE-D9D1-458D-8407-90C3336C7DD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FA2C72-9B64-4D5A-A626-5979133BCB7B}">
      <dgm:prSet phldrT="[Текст]" custT="1"/>
      <dgm:spPr>
        <a:solidFill>
          <a:srgbClr val="FF0000"/>
        </a:solidFill>
      </dgm:spPr>
      <dgm:t>
        <a:bodyPr anchor="ctr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50" b="1" dirty="0" smtClean="0">
            <a:solidFill>
              <a:schemeClr val="bg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/>
            <a:t>ВМП</a:t>
          </a:r>
          <a:endParaRPr lang="en-US" sz="1200" b="1" dirty="0" smtClean="0"/>
        </a:p>
      </dgm:t>
    </dgm:pt>
    <dgm:pt modelId="{0C4E3871-3F5A-4921-B92D-B716E826B0B5}" type="parTrans" cxnId="{3D9BB50F-5A6A-48C6-B09C-57730D62B1A5}">
      <dgm:prSet/>
      <dgm:spPr/>
      <dgm:t>
        <a:bodyPr/>
        <a:lstStyle/>
        <a:p>
          <a:endParaRPr lang="ru-RU"/>
        </a:p>
      </dgm:t>
    </dgm:pt>
    <dgm:pt modelId="{820D5053-ACC1-49E0-A09B-11E5ED847993}" type="sibTrans" cxnId="{3D9BB50F-5A6A-48C6-B09C-57730D62B1A5}">
      <dgm:prSet/>
      <dgm:spPr/>
      <dgm:t>
        <a:bodyPr/>
        <a:lstStyle/>
        <a:p>
          <a:endParaRPr lang="ru-RU"/>
        </a:p>
      </dgm:t>
    </dgm:pt>
    <dgm:pt modelId="{D1DEAE99-67E6-4DA6-888A-89DE58B98B4E}">
      <dgm:prSet phldrT="[Текст]" custT="1"/>
      <dgm:spPr>
        <a:solidFill>
          <a:srgbClr val="FFFF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/>
            <a:t>СМП</a:t>
          </a:r>
          <a:endParaRPr lang="ru-RU" sz="1400" b="1" dirty="0"/>
        </a:p>
      </dgm:t>
    </dgm:pt>
    <dgm:pt modelId="{BB8D3BAE-D60D-4634-B20C-22CB151E6B7A}" type="parTrans" cxnId="{5DAF26D9-3A2C-4D55-9EF9-4BB02D7167E6}">
      <dgm:prSet/>
      <dgm:spPr/>
      <dgm:t>
        <a:bodyPr/>
        <a:lstStyle/>
        <a:p>
          <a:endParaRPr lang="ru-RU"/>
        </a:p>
      </dgm:t>
    </dgm:pt>
    <dgm:pt modelId="{2366033E-290B-43D2-A7D2-EAC236B60C13}" type="sibTrans" cxnId="{5DAF26D9-3A2C-4D55-9EF9-4BB02D7167E6}">
      <dgm:prSet/>
      <dgm:spPr/>
      <dgm:t>
        <a:bodyPr/>
        <a:lstStyle/>
        <a:p>
          <a:endParaRPr lang="ru-RU"/>
        </a:p>
      </dgm:t>
    </dgm:pt>
    <dgm:pt modelId="{4ABB2422-34E8-4A87-85AD-42E9346A9B70}">
      <dgm:prSet phldrT="[Текст]" custT="1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 smtClean="0"/>
            <a:t>Первичная врачебная помощь (ПМП)</a:t>
          </a:r>
          <a:endParaRPr lang="ru-RU" sz="2400" b="1" dirty="0"/>
        </a:p>
      </dgm:t>
    </dgm:pt>
    <dgm:pt modelId="{A9EAB978-314E-4076-959E-6E5822478F94}" type="parTrans" cxnId="{A1AB4666-7983-4C59-8DAA-25ED4C6ABC61}">
      <dgm:prSet/>
      <dgm:spPr/>
      <dgm:t>
        <a:bodyPr/>
        <a:lstStyle/>
        <a:p>
          <a:endParaRPr lang="ru-RU"/>
        </a:p>
      </dgm:t>
    </dgm:pt>
    <dgm:pt modelId="{60727981-E9A9-49CC-AB18-59B349E43FC1}" type="sibTrans" cxnId="{A1AB4666-7983-4C59-8DAA-25ED4C6ABC61}">
      <dgm:prSet/>
      <dgm:spPr/>
      <dgm:t>
        <a:bodyPr/>
        <a:lstStyle/>
        <a:p>
          <a:endParaRPr lang="ru-RU"/>
        </a:p>
      </dgm:t>
    </dgm:pt>
    <dgm:pt modelId="{A8CC6F43-4101-42B0-9A23-A48DCC068F8D}" type="pres">
      <dgm:prSet presAssocID="{318A79EE-D9D1-458D-8407-90C3336C7D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BB7AD8-A12D-470E-98A9-0B6EDD4DF3BD}" type="pres">
      <dgm:prSet presAssocID="{E2FA2C72-9B64-4D5A-A626-5979133BCB7B}" presName="Name8" presStyleCnt="0"/>
      <dgm:spPr/>
    </dgm:pt>
    <dgm:pt modelId="{780AA186-44DA-4393-970F-848798C4F0F6}" type="pres">
      <dgm:prSet presAssocID="{E2FA2C72-9B64-4D5A-A626-5979133BCB7B}" presName="level" presStyleLbl="node1" presStyleIdx="0" presStyleCnt="3" custScaleY="816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EA722-6F40-434B-B4C5-09D0946A7855}" type="pres">
      <dgm:prSet presAssocID="{E2FA2C72-9B64-4D5A-A626-5979133BCB7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24E84-1738-4E1A-AE1F-A5684552B4AB}" type="pres">
      <dgm:prSet presAssocID="{D1DEAE99-67E6-4DA6-888A-89DE58B98B4E}" presName="Name8" presStyleCnt="0"/>
      <dgm:spPr/>
    </dgm:pt>
    <dgm:pt modelId="{8D462B36-A72E-45E6-B775-33547F33B431}" type="pres">
      <dgm:prSet presAssocID="{D1DEAE99-67E6-4DA6-888A-89DE58B98B4E}" presName="level" presStyleLbl="node1" presStyleIdx="1" presStyleCnt="3" custScaleY="109502" custLinFactNeighborY="1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95F30-6EEE-4B80-8D17-AE3D1973DF39}" type="pres">
      <dgm:prSet presAssocID="{D1DEAE99-67E6-4DA6-888A-89DE58B98B4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C2C81-FEAC-4DFD-895E-F50EF97EF85B}" type="pres">
      <dgm:prSet presAssocID="{4ABB2422-34E8-4A87-85AD-42E9346A9B70}" presName="Name8" presStyleCnt="0"/>
      <dgm:spPr/>
    </dgm:pt>
    <dgm:pt modelId="{18BBA11F-8167-452D-B526-56A598FF82F7}" type="pres">
      <dgm:prSet presAssocID="{4ABB2422-34E8-4A87-85AD-42E9346A9B70}" presName="level" presStyleLbl="node1" presStyleIdx="2" presStyleCnt="3" custScaleY="4524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99295-86D0-408D-9F09-9BB68CD192E5}" type="pres">
      <dgm:prSet presAssocID="{4ABB2422-34E8-4A87-85AD-42E9346A9B7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F1FB5B-7C68-4209-B919-6B224302EFA5}" type="presOf" srcId="{4ABB2422-34E8-4A87-85AD-42E9346A9B70}" destId="{D4C99295-86D0-408D-9F09-9BB68CD192E5}" srcOrd="1" destOrd="0" presId="urn:microsoft.com/office/officeart/2005/8/layout/pyramid1"/>
    <dgm:cxn modelId="{3D9BB50F-5A6A-48C6-B09C-57730D62B1A5}" srcId="{318A79EE-D9D1-458D-8407-90C3336C7DD3}" destId="{E2FA2C72-9B64-4D5A-A626-5979133BCB7B}" srcOrd="0" destOrd="0" parTransId="{0C4E3871-3F5A-4921-B92D-B716E826B0B5}" sibTransId="{820D5053-ACC1-49E0-A09B-11E5ED847993}"/>
    <dgm:cxn modelId="{51A07C1C-D2C4-4DE2-89C9-7FE91F069519}" type="presOf" srcId="{4ABB2422-34E8-4A87-85AD-42E9346A9B70}" destId="{18BBA11F-8167-452D-B526-56A598FF82F7}" srcOrd="0" destOrd="0" presId="urn:microsoft.com/office/officeart/2005/8/layout/pyramid1"/>
    <dgm:cxn modelId="{E6A9FDFD-FE92-4151-B2EB-835C92324040}" type="presOf" srcId="{E2FA2C72-9B64-4D5A-A626-5979133BCB7B}" destId="{837EA722-6F40-434B-B4C5-09D0946A7855}" srcOrd="1" destOrd="0" presId="urn:microsoft.com/office/officeart/2005/8/layout/pyramid1"/>
    <dgm:cxn modelId="{4DD78952-9F45-4E16-A9E0-B5B90DC17860}" type="presOf" srcId="{D1DEAE99-67E6-4DA6-888A-89DE58B98B4E}" destId="{E6195F30-6EEE-4B80-8D17-AE3D1973DF39}" srcOrd="1" destOrd="0" presId="urn:microsoft.com/office/officeart/2005/8/layout/pyramid1"/>
    <dgm:cxn modelId="{D8D42B44-9BBD-4923-8AEA-B474FABA12CA}" type="presOf" srcId="{E2FA2C72-9B64-4D5A-A626-5979133BCB7B}" destId="{780AA186-44DA-4393-970F-848798C4F0F6}" srcOrd="0" destOrd="0" presId="urn:microsoft.com/office/officeart/2005/8/layout/pyramid1"/>
    <dgm:cxn modelId="{9E1AAB8C-1DB6-4BBE-8BCA-5555A74E9F8B}" type="presOf" srcId="{D1DEAE99-67E6-4DA6-888A-89DE58B98B4E}" destId="{8D462B36-A72E-45E6-B775-33547F33B431}" srcOrd="0" destOrd="0" presId="urn:microsoft.com/office/officeart/2005/8/layout/pyramid1"/>
    <dgm:cxn modelId="{A1AB4666-7983-4C59-8DAA-25ED4C6ABC61}" srcId="{318A79EE-D9D1-458D-8407-90C3336C7DD3}" destId="{4ABB2422-34E8-4A87-85AD-42E9346A9B70}" srcOrd="2" destOrd="0" parTransId="{A9EAB978-314E-4076-959E-6E5822478F94}" sibTransId="{60727981-E9A9-49CC-AB18-59B349E43FC1}"/>
    <dgm:cxn modelId="{5DAF26D9-3A2C-4D55-9EF9-4BB02D7167E6}" srcId="{318A79EE-D9D1-458D-8407-90C3336C7DD3}" destId="{D1DEAE99-67E6-4DA6-888A-89DE58B98B4E}" srcOrd="1" destOrd="0" parTransId="{BB8D3BAE-D60D-4634-B20C-22CB151E6B7A}" sibTransId="{2366033E-290B-43D2-A7D2-EAC236B60C13}"/>
    <dgm:cxn modelId="{B47FCEA9-A688-4778-9D60-E513F1849B5E}" type="presOf" srcId="{318A79EE-D9D1-458D-8407-90C3336C7DD3}" destId="{A8CC6F43-4101-42B0-9A23-A48DCC068F8D}" srcOrd="0" destOrd="0" presId="urn:microsoft.com/office/officeart/2005/8/layout/pyramid1"/>
    <dgm:cxn modelId="{C0D702F3-7FF0-418F-9AB4-529DE3ED2747}" type="presParOf" srcId="{A8CC6F43-4101-42B0-9A23-A48DCC068F8D}" destId="{A9BB7AD8-A12D-470E-98A9-0B6EDD4DF3BD}" srcOrd="0" destOrd="0" presId="urn:microsoft.com/office/officeart/2005/8/layout/pyramid1"/>
    <dgm:cxn modelId="{0D625932-30CB-4EF5-9B03-DBDB10BA4BAB}" type="presParOf" srcId="{A9BB7AD8-A12D-470E-98A9-0B6EDD4DF3BD}" destId="{780AA186-44DA-4393-970F-848798C4F0F6}" srcOrd="0" destOrd="0" presId="urn:microsoft.com/office/officeart/2005/8/layout/pyramid1"/>
    <dgm:cxn modelId="{B4EB7D38-2529-4DE8-B1A0-991068D11E1A}" type="presParOf" srcId="{A9BB7AD8-A12D-470E-98A9-0B6EDD4DF3BD}" destId="{837EA722-6F40-434B-B4C5-09D0946A7855}" srcOrd="1" destOrd="0" presId="urn:microsoft.com/office/officeart/2005/8/layout/pyramid1"/>
    <dgm:cxn modelId="{6C480010-97DF-4C84-A473-D31D7CFEED14}" type="presParOf" srcId="{A8CC6F43-4101-42B0-9A23-A48DCC068F8D}" destId="{E4024E84-1738-4E1A-AE1F-A5684552B4AB}" srcOrd="1" destOrd="0" presId="urn:microsoft.com/office/officeart/2005/8/layout/pyramid1"/>
    <dgm:cxn modelId="{EA1BF456-4F36-45AA-982B-02174311C5F6}" type="presParOf" srcId="{E4024E84-1738-4E1A-AE1F-A5684552B4AB}" destId="{8D462B36-A72E-45E6-B775-33547F33B431}" srcOrd="0" destOrd="0" presId="urn:microsoft.com/office/officeart/2005/8/layout/pyramid1"/>
    <dgm:cxn modelId="{E9BAF32B-8FBC-469C-AE08-DE9A98F7EDFE}" type="presParOf" srcId="{E4024E84-1738-4E1A-AE1F-A5684552B4AB}" destId="{E6195F30-6EEE-4B80-8D17-AE3D1973DF39}" srcOrd="1" destOrd="0" presId="urn:microsoft.com/office/officeart/2005/8/layout/pyramid1"/>
    <dgm:cxn modelId="{F7D776C0-C345-49EF-AAD5-7839B15B078F}" type="presParOf" srcId="{A8CC6F43-4101-42B0-9A23-A48DCC068F8D}" destId="{80DC2C81-FEAC-4DFD-895E-F50EF97EF85B}" srcOrd="2" destOrd="0" presId="urn:microsoft.com/office/officeart/2005/8/layout/pyramid1"/>
    <dgm:cxn modelId="{8F1B5220-C627-4CCB-89CB-0BE55DD7EFB1}" type="presParOf" srcId="{80DC2C81-FEAC-4DFD-895E-F50EF97EF85B}" destId="{18BBA11F-8167-452D-B526-56A598FF82F7}" srcOrd="0" destOrd="0" presId="urn:microsoft.com/office/officeart/2005/8/layout/pyramid1"/>
    <dgm:cxn modelId="{973AEAA0-02CD-4D53-9EC5-54BBBB2D802E}" type="presParOf" srcId="{80DC2C81-FEAC-4DFD-895E-F50EF97EF85B}" destId="{D4C99295-86D0-408D-9F09-9BB68CD192E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8A79EE-D9D1-458D-8407-90C3336C7DD3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FA2C72-9B64-4D5A-A626-5979133BCB7B}">
      <dgm:prSet phldrT="[Текст]" custT="1"/>
      <dgm:spPr>
        <a:solidFill>
          <a:srgbClr val="FF0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bg1"/>
              </a:solidFill>
            </a:rPr>
            <a:t>Высокотехнологичная медицинская помощь (ВМП)</a:t>
          </a:r>
          <a:endParaRPr lang="ru-RU" sz="2400" b="1" dirty="0">
            <a:solidFill>
              <a:schemeClr val="bg1"/>
            </a:solidFill>
          </a:endParaRPr>
        </a:p>
      </dgm:t>
    </dgm:pt>
    <dgm:pt modelId="{0C4E3871-3F5A-4921-B92D-B716E826B0B5}" type="parTrans" cxnId="{3D9BB50F-5A6A-48C6-B09C-57730D62B1A5}">
      <dgm:prSet/>
      <dgm:spPr/>
      <dgm:t>
        <a:bodyPr/>
        <a:lstStyle/>
        <a:p>
          <a:endParaRPr lang="ru-RU"/>
        </a:p>
      </dgm:t>
    </dgm:pt>
    <dgm:pt modelId="{820D5053-ACC1-49E0-A09B-11E5ED847993}" type="sibTrans" cxnId="{3D9BB50F-5A6A-48C6-B09C-57730D62B1A5}">
      <dgm:prSet/>
      <dgm:spPr/>
      <dgm:t>
        <a:bodyPr/>
        <a:lstStyle/>
        <a:p>
          <a:endParaRPr lang="ru-RU"/>
        </a:p>
      </dgm:t>
    </dgm:pt>
    <dgm:pt modelId="{D1DEAE99-67E6-4DA6-888A-89DE58B98B4E}">
      <dgm:prSet phldrT="[Текст]" custT="1"/>
      <dgm:spPr>
        <a:solidFill>
          <a:srgbClr val="FFFF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b="1" dirty="0" smtClean="0"/>
            <a:t>Специализированая медицинская помощь (СМП)</a:t>
          </a:r>
          <a:endParaRPr lang="ru-RU" sz="1000" b="1" dirty="0"/>
        </a:p>
      </dgm:t>
    </dgm:pt>
    <dgm:pt modelId="{BB8D3BAE-D60D-4634-B20C-22CB151E6B7A}" type="parTrans" cxnId="{5DAF26D9-3A2C-4D55-9EF9-4BB02D7167E6}">
      <dgm:prSet/>
      <dgm:spPr/>
      <dgm:t>
        <a:bodyPr/>
        <a:lstStyle/>
        <a:p>
          <a:endParaRPr lang="ru-RU"/>
        </a:p>
      </dgm:t>
    </dgm:pt>
    <dgm:pt modelId="{2366033E-290B-43D2-A7D2-EAC236B60C13}" type="sibTrans" cxnId="{5DAF26D9-3A2C-4D55-9EF9-4BB02D7167E6}">
      <dgm:prSet/>
      <dgm:spPr/>
      <dgm:t>
        <a:bodyPr/>
        <a:lstStyle/>
        <a:p>
          <a:endParaRPr lang="ru-RU"/>
        </a:p>
      </dgm:t>
    </dgm:pt>
    <dgm:pt modelId="{4ABB2422-34E8-4A87-85AD-42E9346A9B70}">
      <dgm:prSet phldrT="[Текст]" custT="1"/>
      <dgm:spPr>
        <a:solidFill>
          <a:srgbClr val="00B050"/>
        </a:solidFill>
      </dgm:spPr>
      <dgm:t>
        <a:bodyPr anchor="ctr"/>
        <a:lstStyle/>
        <a:p>
          <a:pPr>
            <a:spcAft>
              <a:spcPct val="35000"/>
            </a:spcAft>
          </a:pPr>
          <a:r>
            <a:rPr lang="ru-RU" sz="1400" b="1" dirty="0" smtClean="0"/>
            <a:t>ПМП</a:t>
          </a:r>
        </a:p>
        <a:p>
          <a:pPr>
            <a:spcAft>
              <a:spcPts val="0"/>
            </a:spcAft>
          </a:pPr>
          <a:endParaRPr lang="ru-RU" sz="1400" b="1" dirty="0"/>
        </a:p>
      </dgm:t>
    </dgm:pt>
    <dgm:pt modelId="{A9EAB978-314E-4076-959E-6E5822478F94}" type="parTrans" cxnId="{A1AB4666-7983-4C59-8DAA-25ED4C6ABC61}">
      <dgm:prSet/>
      <dgm:spPr/>
      <dgm:t>
        <a:bodyPr/>
        <a:lstStyle/>
        <a:p>
          <a:endParaRPr lang="ru-RU"/>
        </a:p>
      </dgm:t>
    </dgm:pt>
    <dgm:pt modelId="{60727981-E9A9-49CC-AB18-59B349E43FC1}" type="sibTrans" cxnId="{A1AB4666-7983-4C59-8DAA-25ED4C6ABC61}">
      <dgm:prSet/>
      <dgm:spPr/>
      <dgm:t>
        <a:bodyPr/>
        <a:lstStyle/>
        <a:p>
          <a:endParaRPr lang="ru-RU"/>
        </a:p>
      </dgm:t>
    </dgm:pt>
    <dgm:pt modelId="{4088FDD4-3429-4C68-8A77-8D0EAB53D0D1}" type="pres">
      <dgm:prSet presAssocID="{318A79EE-D9D1-458D-8407-90C3336C7D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E11BEA-7FAE-4249-8251-9AAD95171411}" type="pres">
      <dgm:prSet presAssocID="{E2FA2C72-9B64-4D5A-A626-5979133BCB7B}" presName="Name8" presStyleCnt="0"/>
      <dgm:spPr/>
    </dgm:pt>
    <dgm:pt modelId="{6A044AA2-AF9D-4DFA-928D-FDBAAD4DD65A}" type="pres">
      <dgm:prSet presAssocID="{E2FA2C72-9B64-4D5A-A626-5979133BCB7B}" presName="level" presStyleLbl="node1" presStyleIdx="0" presStyleCnt="3" custScaleY="162960" custLinFactNeighborX="780" custLinFactNeighborY="-16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226E3-7369-4260-BF00-C7BAFBEDD301}" type="pres">
      <dgm:prSet presAssocID="{E2FA2C72-9B64-4D5A-A626-5979133BCB7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C4360-DF95-4027-81BD-8183A5381731}" type="pres">
      <dgm:prSet presAssocID="{D1DEAE99-67E6-4DA6-888A-89DE58B98B4E}" presName="Name8" presStyleCnt="0"/>
      <dgm:spPr/>
    </dgm:pt>
    <dgm:pt modelId="{493932E6-8E80-4C4D-A00E-F1FD9F4F910C}" type="pres">
      <dgm:prSet presAssocID="{D1DEAE99-67E6-4DA6-888A-89DE58B98B4E}" presName="level" presStyleLbl="node1" presStyleIdx="1" presStyleCnt="3" custScaleY="421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996A9-3934-466D-A9E8-458E28F30574}" type="pres">
      <dgm:prSet presAssocID="{D1DEAE99-67E6-4DA6-888A-89DE58B98B4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829FD-2F67-471B-A350-E2D031F1E9F1}" type="pres">
      <dgm:prSet presAssocID="{4ABB2422-34E8-4A87-85AD-42E9346A9B70}" presName="Name8" presStyleCnt="0"/>
      <dgm:spPr/>
    </dgm:pt>
    <dgm:pt modelId="{753C00FE-704B-4ECC-BA75-6E21E404184D}" type="pres">
      <dgm:prSet presAssocID="{4ABB2422-34E8-4A87-85AD-42E9346A9B70}" presName="level" presStyleLbl="node1" presStyleIdx="2" presStyleCnt="3" custScaleY="55219" custLinFactNeighborX="2433" custLinFactNeighborY="34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95A00-A346-4250-8B52-ED1ECAB5E321}" type="pres">
      <dgm:prSet presAssocID="{4ABB2422-34E8-4A87-85AD-42E9346A9B7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9BB50F-5A6A-48C6-B09C-57730D62B1A5}" srcId="{318A79EE-D9D1-458D-8407-90C3336C7DD3}" destId="{E2FA2C72-9B64-4D5A-A626-5979133BCB7B}" srcOrd="0" destOrd="0" parTransId="{0C4E3871-3F5A-4921-B92D-B716E826B0B5}" sibTransId="{820D5053-ACC1-49E0-A09B-11E5ED847993}"/>
    <dgm:cxn modelId="{A1AB4666-7983-4C59-8DAA-25ED4C6ABC61}" srcId="{318A79EE-D9D1-458D-8407-90C3336C7DD3}" destId="{4ABB2422-34E8-4A87-85AD-42E9346A9B70}" srcOrd="2" destOrd="0" parTransId="{A9EAB978-314E-4076-959E-6E5822478F94}" sibTransId="{60727981-E9A9-49CC-AB18-59B349E43FC1}"/>
    <dgm:cxn modelId="{E6AFC2F3-210E-469D-8780-8AE6C235D1EC}" type="presOf" srcId="{D1DEAE99-67E6-4DA6-888A-89DE58B98B4E}" destId="{8ED996A9-3934-466D-A9E8-458E28F30574}" srcOrd="1" destOrd="0" presId="urn:microsoft.com/office/officeart/2005/8/layout/pyramid3"/>
    <dgm:cxn modelId="{5DAF26D9-3A2C-4D55-9EF9-4BB02D7167E6}" srcId="{318A79EE-D9D1-458D-8407-90C3336C7DD3}" destId="{D1DEAE99-67E6-4DA6-888A-89DE58B98B4E}" srcOrd="1" destOrd="0" parTransId="{BB8D3BAE-D60D-4634-B20C-22CB151E6B7A}" sibTransId="{2366033E-290B-43D2-A7D2-EAC236B60C13}"/>
    <dgm:cxn modelId="{07393E37-B032-4492-9956-7ECF69DAC5EA}" type="presOf" srcId="{E2FA2C72-9B64-4D5A-A626-5979133BCB7B}" destId="{CD3226E3-7369-4260-BF00-C7BAFBEDD301}" srcOrd="1" destOrd="0" presId="urn:microsoft.com/office/officeart/2005/8/layout/pyramid3"/>
    <dgm:cxn modelId="{B9A08261-F583-40C0-B07A-5BE16E6CE00F}" type="presOf" srcId="{D1DEAE99-67E6-4DA6-888A-89DE58B98B4E}" destId="{493932E6-8E80-4C4D-A00E-F1FD9F4F910C}" srcOrd="0" destOrd="0" presId="urn:microsoft.com/office/officeart/2005/8/layout/pyramid3"/>
    <dgm:cxn modelId="{98F6C7BE-F3E2-4405-BD05-4EA7B151E2D9}" type="presOf" srcId="{E2FA2C72-9B64-4D5A-A626-5979133BCB7B}" destId="{6A044AA2-AF9D-4DFA-928D-FDBAAD4DD65A}" srcOrd="0" destOrd="0" presId="urn:microsoft.com/office/officeart/2005/8/layout/pyramid3"/>
    <dgm:cxn modelId="{14B3EF7F-7B74-48A1-91DD-EDA7B555DCAD}" type="presOf" srcId="{4ABB2422-34E8-4A87-85AD-42E9346A9B70}" destId="{753C00FE-704B-4ECC-BA75-6E21E404184D}" srcOrd="0" destOrd="0" presId="urn:microsoft.com/office/officeart/2005/8/layout/pyramid3"/>
    <dgm:cxn modelId="{013E3E8B-7A61-48CF-920F-E3FA512DC65C}" type="presOf" srcId="{4ABB2422-34E8-4A87-85AD-42E9346A9B70}" destId="{68595A00-A346-4250-8B52-ED1ECAB5E321}" srcOrd="1" destOrd="0" presId="urn:microsoft.com/office/officeart/2005/8/layout/pyramid3"/>
    <dgm:cxn modelId="{1DACF5F7-2071-4809-9C7C-007A78ACECD5}" type="presOf" srcId="{318A79EE-D9D1-458D-8407-90C3336C7DD3}" destId="{4088FDD4-3429-4C68-8A77-8D0EAB53D0D1}" srcOrd="0" destOrd="0" presId="urn:microsoft.com/office/officeart/2005/8/layout/pyramid3"/>
    <dgm:cxn modelId="{FB99CF6F-0274-4978-BF56-E1B411A8A52B}" type="presParOf" srcId="{4088FDD4-3429-4C68-8A77-8D0EAB53D0D1}" destId="{27E11BEA-7FAE-4249-8251-9AAD95171411}" srcOrd="0" destOrd="0" presId="urn:microsoft.com/office/officeart/2005/8/layout/pyramid3"/>
    <dgm:cxn modelId="{D2C362CB-E963-4EF1-81A7-DB9D7D8955D6}" type="presParOf" srcId="{27E11BEA-7FAE-4249-8251-9AAD95171411}" destId="{6A044AA2-AF9D-4DFA-928D-FDBAAD4DD65A}" srcOrd="0" destOrd="0" presId="urn:microsoft.com/office/officeart/2005/8/layout/pyramid3"/>
    <dgm:cxn modelId="{59936A5A-3C03-4237-BA1E-7F5183B1A9FF}" type="presParOf" srcId="{27E11BEA-7FAE-4249-8251-9AAD95171411}" destId="{CD3226E3-7369-4260-BF00-C7BAFBEDD301}" srcOrd="1" destOrd="0" presId="urn:microsoft.com/office/officeart/2005/8/layout/pyramid3"/>
    <dgm:cxn modelId="{B465E23D-60F0-48D9-9B15-C493B0C3086F}" type="presParOf" srcId="{4088FDD4-3429-4C68-8A77-8D0EAB53D0D1}" destId="{BD9C4360-DF95-4027-81BD-8183A5381731}" srcOrd="1" destOrd="0" presId="urn:microsoft.com/office/officeart/2005/8/layout/pyramid3"/>
    <dgm:cxn modelId="{04D03A3D-CC3B-4152-A8E7-A6D2EC89014E}" type="presParOf" srcId="{BD9C4360-DF95-4027-81BD-8183A5381731}" destId="{493932E6-8E80-4C4D-A00E-F1FD9F4F910C}" srcOrd="0" destOrd="0" presId="urn:microsoft.com/office/officeart/2005/8/layout/pyramid3"/>
    <dgm:cxn modelId="{47CCCE73-2028-42C7-84B4-13FDE0F91719}" type="presParOf" srcId="{BD9C4360-DF95-4027-81BD-8183A5381731}" destId="{8ED996A9-3934-466D-A9E8-458E28F30574}" srcOrd="1" destOrd="0" presId="urn:microsoft.com/office/officeart/2005/8/layout/pyramid3"/>
    <dgm:cxn modelId="{1EBD4381-8051-45C9-ABC0-B5AB973C0B35}" type="presParOf" srcId="{4088FDD4-3429-4C68-8A77-8D0EAB53D0D1}" destId="{A2D829FD-2F67-471B-A350-E2D031F1E9F1}" srcOrd="2" destOrd="0" presId="urn:microsoft.com/office/officeart/2005/8/layout/pyramid3"/>
    <dgm:cxn modelId="{95DF046F-F419-4B92-AD93-9B9ADA59AFE7}" type="presParOf" srcId="{A2D829FD-2F67-471B-A350-E2D031F1E9F1}" destId="{753C00FE-704B-4ECC-BA75-6E21E404184D}" srcOrd="0" destOrd="0" presId="urn:microsoft.com/office/officeart/2005/8/layout/pyramid3"/>
    <dgm:cxn modelId="{6C5EC117-ABCD-4EBF-82EB-15B29C501FC2}" type="presParOf" srcId="{A2D829FD-2F67-471B-A350-E2D031F1E9F1}" destId="{68595A00-A346-4250-8B52-ED1ECAB5E321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AA186-44DA-4393-970F-848798C4F0F6}">
      <dsp:nvSpPr>
        <dsp:cNvPr id="0" name=""/>
        <dsp:cNvSpPr/>
      </dsp:nvSpPr>
      <dsp:spPr>
        <a:xfrm>
          <a:off x="2204208" y="0"/>
          <a:ext cx="640895" cy="388397"/>
        </a:xfrm>
        <a:prstGeom prst="trapezoid">
          <a:avLst>
            <a:gd name="adj" fmla="val 82505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50" b="1" kern="1200" dirty="0" smtClean="0">
            <a:solidFill>
              <a:schemeClr val="bg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/>
            <a:t>ВМП</a:t>
          </a:r>
          <a:endParaRPr lang="en-US" sz="1200" b="1" kern="1200" dirty="0" smtClean="0"/>
        </a:p>
      </dsp:txBody>
      <dsp:txXfrm>
        <a:off x="2204208" y="0"/>
        <a:ext cx="640895" cy="388397"/>
      </dsp:txXfrm>
    </dsp:sp>
    <dsp:sp modelId="{8D462B36-A72E-45E6-B775-33547F33B431}">
      <dsp:nvSpPr>
        <dsp:cNvPr id="0" name=""/>
        <dsp:cNvSpPr/>
      </dsp:nvSpPr>
      <dsp:spPr>
        <a:xfrm>
          <a:off x="1774693" y="389139"/>
          <a:ext cx="1499925" cy="520592"/>
        </a:xfrm>
        <a:prstGeom prst="trapezoid">
          <a:avLst>
            <a:gd name="adj" fmla="val 82505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СМП</a:t>
          </a:r>
          <a:endParaRPr lang="ru-RU" sz="1400" b="1" kern="1200" dirty="0"/>
        </a:p>
      </dsp:txBody>
      <dsp:txXfrm>
        <a:off x="2037180" y="389139"/>
        <a:ext cx="974951" cy="520592"/>
      </dsp:txXfrm>
    </dsp:sp>
    <dsp:sp modelId="{18BBA11F-8167-452D-B526-56A598FF82F7}">
      <dsp:nvSpPr>
        <dsp:cNvPr id="0" name=""/>
        <dsp:cNvSpPr/>
      </dsp:nvSpPr>
      <dsp:spPr>
        <a:xfrm>
          <a:off x="0" y="908989"/>
          <a:ext cx="5049312" cy="2151010"/>
        </a:xfrm>
        <a:prstGeom prst="trapezoid">
          <a:avLst>
            <a:gd name="adj" fmla="val 82505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/>
            <a:t>Первичная врачебная помощь (ПМП)</a:t>
          </a:r>
          <a:endParaRPr lang="ru-RU" sz="2400" b="1" kern="1200" dirty="0"/>
        </a:p>
      </dsp:txBody>
      <dsp:txXfrm>
        <a:off x="883629" y="908989"/>
        <a:ext cx="3282052" cy="2151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44AA2-AF9D-4DFA-928D-FDBAAD4DD65A}">
      <dsp:nvSpPr>
        <dsp:cNvPr id="0" name=""/>
        <dsp:cNvSpPr/>
      </dsp:nvSpPr>
      <dsp:spPr>
        <a:xfrm rot="10800000">
          <a:off x="0" y="0"/>
          <a:ext cx="4871021" cy="1915762"/>
        </a:xfrm>
        <a:prstGeom prst="trapezoid">
          <a:avLst>
            <a:gd name="adj" fmla="val 79592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chemeClr val="bg1"/>
              </a:solidFill>
            </a:rPr>
            <a:t>Высокотехнологичная медицинская помощь (ВМП)</a:t>
          </a:r>
          <a:endParaRPr lang="ru-RU" sz="2400" b="1" kern="1200" dirty="0">
            <a:solidFill>
              <a:schemeClr val="bg1"/>
            </a:solidFill>
          </a:endParaRPr>
        </a:p>
      </dsp:txBody>
      <dsp:txXfrm rot="-10800000">
        <a:off x="852428" y="0"/>
        <a:ext cx="3166164" cy="1915762"/>
      </dsp:txXfrm>
    </dsp:sp>
    <dsp:sp modelId="{493932E6-8E80-4C4D-A00E-F1FD9F4F910C}">
      <dsp:nvSpPr>
        <dsp:cNvPr id="0" name=""/>
        <dsp:cNvSpPr/>
      </dsp:nvSpPr>
      <dsp:spPr>
        <a:xfrm rot="10800000">
          <a:off x="1524790" y="1915762"/>
          <a:ext cx="1821440" cy="495081"/>
        </a:xfrm>
        <a:prstGeom prst="trapezoid">
          <a:avLst>
            <a:gd name="adj" fmla="val 79592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/>
            <a:t>Специализированая медицинская помощь (СМП)</a:t>
          </a:r>
          <a:endParaRPr lang="ru-RU" sz="1000" b="1" kern="1200" dirty="0"/>
        </a:p>
      </dsp:txBody>
      <dsp:txXfrm rot="-10800000">
        <a:off x="1843542" y="1915762"/>
        <a:ext cx="1183936" cy="495081"/>
      </dsp:txXfrm>
    </dsp:sp>
    <dsp:sp modelId="{753C00FE-704B-4ECC-BA75-6E21E404184D}">
      <dsp:nvSpPr>
        <dsp:cNvPr id="0" name=""/>
        <dsp:cNvSpPr/>
      </dsp:nvSpPr>
      <dsp:spPr>
        <a:xfrm rot="10800000">
          <a:off x="1943976" y="2410843"/>
          <a:ext cx="1033350" cy="649156"/>
        </a:xfrm>
        <a:prstGeom prst="trapezoid">
          <a:avLst>
            <a:gd name="adj" fmla="val 79592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ПМП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b="1" kern="1200" dirty="0"/>
        </a:p>
      </dsp:txBody>
      <dsp:txXfrm rot="-10800000">
        <a:off x="1943976" y="2410843"/>
        <a:ext cx="1033350" cy="649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28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2872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A0DB797-CDFB-486A-AB79-8163F4037902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744538"/>
            <a:ext cx="52641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28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42872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8AF8C5B-E193-43D8-B381-4ABD12254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673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597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836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5175" y="744538"/>
            <a:ext cx="52641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20824-DD9C-4CC3-AB18-9BCA91C6C7A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77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AF8C5B-E193-43D8-B381-4ABD122544C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3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Ребенка</a:t>
            </a: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1400" fontAlgn="base">
              <a:spcBef>
                <a:spcPct val="0"/>
              </a:spcBef>
              <a:spcAft>
                <a:spcPct val="0"/>
              </a:spcAft>
            </a:pPr>
            <a:fld id="{7845476B-CD73-4C5C-9FEE-4E02A382545A}" type="slidenum">
              <a:rPr lang="ru-RU"/>
              <a:pPr defTabSz="104140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405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675" y="1237457"/>
            <a:ext cx="8020050" cy="2632440"/>
          </a:xfrm>
        </p:spPr>
        <p:txBody>
          <a:bodyPr anchor="b"/>
          <a:lstStyle>
            <a:lvl1pPr algn="ctr">
              <a:defRPr sz="526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675" y="3971414"/>
            <a:ext cx="8020050" cy="1825554"/>
          </a:xfrm>
        </p:spPr>
        <p:txBody>
          <a:bodyPr/>
          <a:lstStyle>
            <a:lvl1pPr marL="0" indent="0" algn="ctr">
              <a:buNone/>
              <a:defRPr sz="2105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8FB61-9B68-40DD-B61A-2A4A5C44B9BE}" type="datetimeFigureOut">
              <a:rPr lang="ru-RU" smtClean="0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80D75-75FE-4E4E-A88A-A13ED73384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09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8FB61-9B68-40DD-B61A-2A4A5C44B9BE}" type="datetimeFigureOut">
              <a:rPr lang="ru-RU" smtClean="0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80D75-75FE-4E4E-A88A-A13ED73384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27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2465" y="402567"/>
            <a:ext cx="2305764" cy="64078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171" y="402567"/>
            <a:ext cx="6783626" cy="6407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8FB61-9B68-40DD-B61A-2A4A5C44B9BE}" type="datetimeFigureOut">
              <a:rPr lang="ru-RU" smtClean="0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80D75-75FE-4E4E-A88A-A13ED73384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289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903C3-AC41-497D-B5FC-A5E5D8372FBA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BA1F1-8A48-4F17-B596-AA4AD3AB5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60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B32166-8102-4F11-80CC-A61E56D03DA7}" type="datetimeFigureOut">
              <a:rPr lang="ru-RU" smtClean="0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A001B-AEAF-4089-83A7-5C4CD526A8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74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602" y="1885066"/>
            <a:ext cx="9223058" cy="3145275"/>
          </a:xfrm>
        </p:spPr>
        <p:txBody>
          <a:bodyPr anchor="b"/>
          <a:lstStyle>
            <a:lvl1pPr>
              <a:defRPr sz="526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602" y="5060096"/>
            <a:ext cx="9223058" cy="1654026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101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2020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303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856C54-9D83-40F7-8941-888E5EE7C1A6}" type="datetimeFigureOut">
              <a:rPr lang="ru-RU" smtClean="0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41D59-9C17-4571-A2FF-DE23B17F83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04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171" y="2012836"/>
            <a:ext cx="4544695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3534" y="2012836"/>
            <a:ext cx="4544695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43DDE7-6E06-4774-B9E5-C8C03CEEAD8D}" type="datetimeFigureOut">
              <a:rPr lang="ru-RU" smtClean="0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80525-4F15-4DD6-BF25-20FEB73E6C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74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402568"/>
            <a:ext cx="9223058" cy="1461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565" y="1853560"/>
            <a:ext cx="4523809" cy="908401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565" y="2761961"/>
            <a:ext cx="4523809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3534" y="1853560"/>
            <a:ext cx="4546088" cy="908401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3534" y="2761961"/>
            <a:ext cx="4546088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BAB7AF-A58C-445A-A51A-F69E83D94DA3}" type="datetimeFigureOut">
              <a:rPr lang="ru-RU" smtClean="0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3F858-20C0-423E-A1C1-8918E1D340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53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8CAB0E-ADE1-4305-B96D-C78C846580B8}" type="datetimeFigureOut">
              <a:rPr lang="ru-RU" smtClean="0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B4104-7BCA-48F2-9680-93F180DBBB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14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9661BE-4B49-4C61-9DAC-27973D8B52F2}" type="datetimeFigureOut">
              <a:rPr lang="ru-RU" smtClean="0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3C839-F09E-4ABD-94FF-D68EE60DBC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34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6088" y="1088682"/>
            <a:ext cx="5413534" cy="5373398"/>
          </a:xfrm>
        </p:spPr>
        <p:txBody>
          <a:bodyPr/>
          <a:lstStyle>
            <a:lvl1pPr>
              <a:defRPr sz="2807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3FBA63-FF66-49E2-BBFA-B5CFAEB1A343}" type="datetimeFigureOut">
              <a:rPr lang="ru-RU" smtClean="0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B4689-3306-4D52-B09D-E10376C149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35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6088" y="1088682"/>
            <a:ext cx="5413534" cy="5373398"/>
          </a:xfrm>
        </p:spPr>
        <p:txBody>
          <a:bodyPr/>
          <a:lstStyle>
            <a:lvl1pPr marL="0" indent="0">
              <a:buNone/>
              <a:defRPr sz="2807"/>
            </a:lvl1pPr>
            <a:lvl2pPr marL="401010" indent="0">
              <a:buNone/>
              <a:defRPr sz="2456"/>
            </a:lvl2pPr>
            <a:lvl3pPr marL="802020" indent="0">
              <a:buNone/>
              <a:defRPr sz="2105"/>
            </a:lvl3pPr>
            <a:lvl4pPr marL="1203030" indent="0">
              <a:buNone/>
              <a:defRPr sz="1754"/>
            </a:lvl4pPr>
            <a:lvl5pPr marL="1604040" indent="0">
              <a:buNone/>
              <a:defRPr sz="1754"/>
            </a:lvl5pPr>
            <a:lvl6pPr marL="2005051" indent="0">
              <a:buNone/>
              <a:defRPr sz="1754"/>
            </a:lvl6pPr>
            <a:lvl7pPr marL="2406061" indent="0">
              <a:buNone/>
              <a:defRPr sz="1754"/>
            </a:lvl7pPr>
            <a:lvl8pPr marL="2807071" indent="0">
              <a:buNone/>
              <a:defRPr sz="1754"/>
            </a:lvl8pPr>
            <a:lvl9pPr marL="3208081" indent="0">
              <a:buNone/>
              <a:defRPr sz="175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8FB61-9B68-40DD-B61A-2A4A5C44B9BE}" type="datetimeFigureOut">
              <a:rPr lang="ru-RU" smtClean="0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80D75-75FE-4E4E-A88A-A13ED73384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13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71" y="402568"/>
            <a:ext cx="9223058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171" y="2012836"/>
            <a:ext cx="9223058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171" y="7008171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A8FB61-9B68-40DD-B61A-2A4A5C44B9BE}" type="datetimeFigureOut">
              <a:rPr lang="ru-RU" smtClean="0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2189" y="7008171"/>
            <a:ext cx="360902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2214" y="7008171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E80D75-75FE-4E4E-A88A-A13ED73384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85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802020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505" indent="-200505" algn="l" defTabSz="80202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51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52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53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54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01.jpg"/>
          <p:cNvPicPr>
            <a:picLocks noChangeAspect="1" noChangeArrowheads="1"/>
          </p:cNvPicPr>
          <p:nvPr/>
        </p:nvPicPr>
        <p:blipFill rotWithShape="1">
          <a:blip r:embed="rId3" cstate="print"/>
          <a:srcRect t="1958" r="1757"/>
          <a:stretch/>
        </p:blipFill>
        <p:spPr bwMode="auto">
          <a:xfrm>
            <a:off x="0" y="0"/>
            <a:ext cx="10693400" cy="75668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55989" y="3420591"/>
            <a:ext cx="5826844" cy="166464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wrap="square" lIns="104287" tIns="52144" rIns="104287" bIns="5214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70C0"/>
                </a:solidFill>
              </a:rPr>
              <a:t>Роль и перспектива врачей общей практики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6556" y="540271"/>
            <a:ext cx="5826844" cy="261608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ru-RU" sz="1800" b="1" dirty="0" err="1" smtClean="0"/>
              <a:t>Аполихин</a:t>
            </a:r>
            <a:r>
              <a:rPr lang="ru-RU" sz="1800" b="1" dirty="0" smtClean="0"/>
              <a:t> О.И.,</a:t>
            </a:r>
          </a:p>
          <a:p>
            <a:pPr algn="ctr"/>
            <a:r>
              <a:rPr lang="ru-RU" sz="1600" dirty="0" smtClean="0"/>
              <a:t>главный специалист по репродуктивному здоровью </a:t>
            </a:r>
            <a:r>
              <a:rPr lang="ru-RU" sz="1600" dirty="0"/>
              <a:t>Минздрава </a:t>
            </a:r>
            <a:r>
              <a:rPr lang="ru-RU" sz="1600" dirty="0" smtClean="0"/>
              <a:t>России, </a:t>
            </a:r>
          </a:p>
          <a:p>
            <a:pPr algn="ctr"/>
            <a:r>
              <a:rPr lang="ru-RU" sz="1600" dirty="0"/>
              <a:t>директор НИИ урологии и интервенционной радиологии им. Н.А. </a:t>
            </a:r>
            <a:r>
              <a:rPr lang="ru-RU" sz="1600" dirty="0" smtClean="0"/>
              <a:t>Лопаткина,</a:t>
            </a:r>
          </a:p>
          <a:p>
            <a:pPr algn="ctr"/>
            <a:r>
              <a:rPr lang="ru-RU" sz="1600" dirty="0"/>
              <a:t>ч</a:t>
            </a:r>
            <a:r>
              <a:rPr lang="ru-RU" sz="1600" dirty="0" smtClean="0"/>
              <a:t>л.-корр. РАН, д.м.н., профессор</a:t>
            </a:r>
          </a:p>
          <a:p>
            <a:pPr algn="ctr"/>
            <a:r>
              <a:rPr lang="ru-RU" sz="1800" b="1" dirty="0" err="1" smtClean="0"/>
              <a:t>Катибов</a:t>
            </a:r>
            <a:r>
              <a:rPr lang="ru-RU" sz="1800" b="1" dirty="0" smtClean="0"/>
              <a:t> М.И.,</a:t>
            </a:r>
          </a:p>
          <a:p>
            <a:pPr algn="ctr"/>
            <a:r>
              <a:rPr lang="ru-RU" sz="1600" dirty="0" smtClean="0"/>
              <a:t>главный научный сотрудник НИИ </a:t>
            </a:r>
            <a:r>
              <a:rPr lang="ru-RU" sz="1600" dirty="0"/>
              <a:t>урологии и интервенционной радиологии им. Н.А. Лопаткина</a:t>
            </a:r>
            <a:r>
              <a:rPr lang="ru-RU" sz="1600" dirty="0" smtClean="0"/>
              <a:t>, д.м.н.</a:t>
            </a:r>
            <a:endParaRPr lang="ru-RU" sz="1600" dirty="0"/>
          </a:p>
          <a:p>
            <a:pPr algn="ctr"/>
            <a:endParaRPr lang="ru-RU" sz="1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040833" y="6804967"/>
            <a:ext cx="2004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Москва ♦ 04.12.2017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81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ttp://fishki.mfcu.ru/picsw/052012/10/post/mozg/mozg-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0983" y="4644726"/>
            <a:ext cx="695960" cy="738188"/>
          </a:xfrm>
          <a:prstGeom prst="ellipse">
            <a:avLst/>
          </a:prstGeom>
          <a:ln w="6350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4" descr="http://fishki.mfcu.ru/picsw/052012/10/post/mozg/mozg-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1922" y="4500711"/>
            <a:ext cx="695960" cy="738188"/>
          </a:xfrm>
          <a:prstGeom prst="ellipse">
            <a:avLst/>
          </a:prstGeom>
          <a:ln w="6350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4" descr="http://fishki.mfcu.ru/picsw/052012/10/post/mozg/mozg-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7142" y="4356695"/>
            <a:ext cx="695960" cy="738188"/>
          </a:xfrm>
          <a:prstGeom prst="ellipse">
            <a:avLst/>
          </a:prstGeom>
          <a:ln w="6350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4" descr="http://fishki.mfcu.ru/picsw/052012/10/post/mozg/mozg-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476" y="4266578"/>
            <a:ext cx="695960" cy="738188"/>
          </a:xfrm>
          <a:prstGeom prst="ellipse">
            <a:avLst/>
          </a:prstGeom>
          <a:ln w="6350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931" y="-1"/>
            <a:ext cx="4412771" cy="1620391"/>
          </a:xfrm>
          <a:prstGeom prst="round2DiagRect">
            <a:avLst/>
          </a:prstGeom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38" b="1" dirty="0">
                <a:solidFill>
                  <a:srgbClr val="00B050"/>
                </a:solidFill>
              </a:rPr>
              <a:t>Индикаторы здоровья:</a:t>
            </a:r>
          </a:p>
          <a:p>
            <a:pPr marL="313095" lvl="1" indent="-313095">
              <a:lnSpc>
                <a:spcPct val="110000"/>
              </a:lnSpc>
              <a:spcBef>
                <a:spcPts val="0"/>
              </a:spcBef>
            </a:pPr>
            <a:r>
              <a:rPr lang="ru-RU" sz="2756" dirty="0"/>
              <a:t>Группы здоровья</a:t>
            </a:r>
          </a:p>
          <a:p>
            <a:pPr marL="313095" lvl="1" indent="-313095">
              <a:lnSpc>
                <a:spcPct val="110000"/>
              </a:lnSpc>
              <a:spcBef>
                <a:spcPts val="0"/>
              </a:spcBef>
            </a:pPr>
            <a:r>
              <a:rPr lang="ru-RU" sz="2756" dirty="0"/>
              <a:t>Доля (индекс) здоровых лиц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20150" y="5034384"/>
            <a:ext cx="1627573" cy="445480"/>
          </a:xfrm>
          <a:prstGeom prst="rect">
            <a:avLst/>
          </a:prstGeom>
        </p:spPr>
        <p:txBody>
          <a:bodyPr wrap="none" lIns="88366" tIns="44183" rIns="88366" bIns="44183">
            <a:spAutoFit/>
          </a:bodyPr>
          <a:lstStyle/>
          <a:p>
            <a:r>
              <a:rPr lang="ru-RU" sz="2315" b="1" dirty="0">
                <a:solidFill>
                  <a:srgbClr val="00B050"/>
                </a:solidFill>
              </a:rPr>
              <a:t>Здоровье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28309" y="3780631"/>
            <a:ext cx="1425531" cy="445480"/>
          </a:xfrm>
          <a:prstGeom prst="rect">
            <a:avLst/>
          </a:prstGeom>
        </p:spPr>
        <p:txBody>
          <a:bodyPr wrap="none" lIns="88366" tIns="44183" rIns="88366" bIns="44183">
            <a:spAutoFit/>
          </a:bodyPr>
          <a:lstStyle/>
          <a:p>
            <a:r>
              <a:rPr lang="ru-RU" sz="2315" b="1" dirty="0">
                <a:solidFill>
                  <a:srgbClr val="FF0000"/>
                </a:solidFill>
              </a:rPr>
              <a:t>Болезнь</a:t>
            </a: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526195" y="6007545"/>
            <a:ext cx="271555" cy="3059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66" tIns="44183" rIns="88366" bIns="44183" rtlCol="0" anchor="ctr"/>
          <a:lstStyle/>
          <a:p>
            <a:pPr algn="ctr"/>
            <a:endParaRPr lang="ru-RU" sz="2315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2471200" y="5532673"/>
            <a:ext cx="4950352" cy="1047336"/>
          </a:xfrm>
          <a:prstGeom prst="line">
            <a:avLst/>
          </a:prstGeom>
          <a:ln w="130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501268" y="6804967"/>
            <a:ext cx="5690867" cy="632134"/>
          </a:xfrm>
          <a:prstGeom prst="rect">
            <a:avLst/>
          </a:prstGeom>
        </p:spPr>
        <p:txBody>
          <a:bodyPr wrap="square" lIns="88366" tIns="44183" rIns="88366" bIns="44183">
            <a:spAutoFit/>
          </a:bodyPr>
          <a:lstStyle/>
          <a:p>
            <a:r>
              <a:rPr lang="ru-RU" sz="3528" b="1" dirty="0">
                <a:solidFill>
                  <a:srgbClr val="00B050"/>
                </a:solidFill>
              </a:rPr>
              <a:t>Копейка рубль бережёт!</a:t>
            </a:r>
            <a:endParaRPr lang="ru-RU" sz="3087" dirty="0"/>
          </a:p>
        </p:txBody>
      </p:sp>
      <p:pic>
        <p:nvPicPr>
          <p:cNvPr id="9" name="Picture 4" descr="http://fishki.mfcu.ru/picsw/052012/10/post/mozg/mozg-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371" y="5580830"/>
            <a:ext cx="695960" cy="738188"/>
          </a:xfrm>
          <a:prstGeom prst="ellipse">
            <a:avLst/>
          </a:prstGeom>
          <a:ln w="6350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4" descr="http://fishki.mfcu.ru/picsw/052012/10/post/mozg/mozg-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5406" y="5004766"/>
            <a:ext cx="695960" cy="738188"/>
          </a:xfrm>
          <a:prstGeom prst="ellipse">
            <a:avLst/>
          </a:prstGeom>
          <a:ln w="6350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4" descr="http://fishki.mfcu.ru/picsw/052012/10/post/mozg/mozg-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9810" y="4914650"/>
            <a:ext cx="695960" cy="738188"/>
          </a:xfrm>
          <a:prstGeom prst="ellipse">
            <a:avLst/>
          </a:prstGeom>
          <a:ln w="6350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4" descr="http://fishki.mfcu.ru/picsw/052012/10/post/mozg/mozg-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7960" y="4788742"/>
            <a:ext cx="695960" cy="738188"/>
          </a:xfrm>
          <a:prstGeom prst="ellipse">
            <a:avLst/>
          </a:prstGeom>
          <a:ln w="6350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4" descr="http://fishki.mfcu.ru/picsw/052012/10/post/mozg/mozg-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2364" y="4698626"/>
            <a:ext cx="695960" cy="738188"/>
          </a:xfrm>
          <a:prstGeom prst="ellipse">
            <a:avLst/>
          </a:prstGeom>
          <a:ln w="6350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4007" y="1260351"/>
            <a:ext cx="3616463" cy="246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1138916" y="1481419"/>
            <a:ext cx="6585211" cy="1989301"/>
          </a:xfrm>
          <a:prstGeom prst="rect">
            <a:avLst/>
          </a:prstGeom>
        </p:spPr>
        <p:txBody>
          <a:bodyPr wrap="square" lIns="88366" tIns="44183" rIns="88366" bIns="44183" anchor="ctr">
            <a:spAutoFit/>
          </a:bodyPr>
          <a:lstStyle/>
          <a:p>
            <a:r>
              <a:rPr lang="ru-RU" sz="3087" b="1" dirty="0">
                <a:solidFill>
                  <a:srgbClr val="FF0000"/>
                </a:solidFill>
              </a:rPr>
              <a:t>Индикаторы болезни:</a:t>
            </a:r>
          </a:p>
          <a:p>
            <a:pPr marL="313095" lvl="1" indent="-313095">
              <a:buFont typeface="Arial" pitchFamily="34" charset="0"/>
              <a:buChar char="•"/>
            </a:pPr>
            <a:r>
              <a:rPr lang="ru-RU" sz="2315" dirty="0"/>
              <a:t>Клинико-статистические группы (КСГ) </a:t>
            </a:r>
            <a:r>
              <a:rPr lang="ru-RU" sz="2315" b="1" dirty="0"/>
              <a:t>болезней</a:t>
            </a:r>
          </a:p>
          <a:p>
            <a:pPr marL="313095" lvl="1" indent="-313095">
              <a:buFont typeface="Arial" pitchFamily="34" charset="0"/>
              <a:buChar char="•"/>
            </a:pPr>
            <a:r>
              <a:rPr lang="ru-RU" sz="2315" dirty="0"/>
              <a:t>Оплата по законченному случаю </a:t>
            </a:r>
            <a:r>
              <a:rPr lang="ru-RU" sz="2315" b="1" dirty="0"/>
              <a:t>болезни</a:t>
            </a:r>
          </a:p>
          <a:p>
            <a:pPr marL="313095" lvl="1" indent="-313095">
              <a:buFont typeface="Arial" pitchFamily="34" charset="0"/>
              <a:buChar char="•"/>
            </a:pPr>
            <a:r>
              <a:rPr lang="ru-RU" sz="2315" dirty="0"/>
              <a:t>Количество пролеченных </a:t>
            </a:r>
            <a:r>
              <a:rPr lang="ru-RU" sz="2315" b="1" dirty="0"/>
              <a:t>больных</a:t>
            </a:r>
          </a:p>
        </p:txBody>
      </p:sp>
      <p:pic>
        <p:nvPicPr>
          <p:cNvPr id="2064" name="Picture 16" descr="http://star-w.kir.jp/grp/9/group-workout-classes-i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5703" y="60557"/>
            <a:ext cx="2117752" cy="1494854"/>
          </a:xfrm>
          <a:prstGeom prst="rect">
            <a:avLst/>
          </a:prstGeom>
          <a:noFill/>
        </p:spPr>
      </p:pic>
      <p:pic>
        <p:nvPicPr>
          <p:cNvPr id="26" name="Picture 4" descr="http://fishki.mfcu.ru/picsw/052012/10/post/mozg/mozg-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9697" y="4140671"/>
            <a:ext cx="695960" cy="738188"/>
          </a:xfrm>
          <a:prstGeom prst="ellipse">
            <a:avLst/>
          </a:prstGeom>
          <a:ln w="6350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4" descr="http://fishki.mfcu.ru/picsw/052012/10/post/mozg/mozg-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9697" y="4626618"/>
            <a:ext cx="695960" cy="738188"/>
          </a:xfrm>
          <a:prstGeom prst="ellipse">
            <a:avLst/>
          </a:prstGeom>
          <a:ln w="6350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2660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868863"/>
            <a:ext cx="10693400" cy="1151747"/>
          </a:xfrm>
          <a:prstGeom prst="rect">
            <a:avLst/>
          </a:prstGeom>
          <a:noFill/>
        </p:spPr>
        <p:txBody>
          <a:bodyPr wrap="square" lIns="104287" tIns="52144" rIns="104287" bIns="52144">
            <a:spAutoFit/>
          </a:bodyPr>
          <a:lstStyle/>
          <a:p>
            <a:pPr algn="ctr" defTabSz="10428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Спасибо </a:t>
            </a:r>
            <a:r>
              <a:rPr lang="ru-RU" sz="6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за внимание</a:t>
            </a:r>
            <a:r>
              <a:rPr lang="ru-RU" sz="6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468263"/>
            <a:ext cx="10693400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4000" b="1" dirty="0" smtClean="0">
                <a:latin typeface="Monotype Corsiva" panose="03010101010201010101" pitchFamily="66" charset="0"/>
              </a:rPr>
              <a:t>«Будущее </a:t>
            </a:r>
            <a:r>
              <a:rPr lang="ru-RU" sz="4000" b="1" dirty="0">
                <a:latin typeface="Monotype Corsiva" panose="03010101010201010101" pitchFamily="66" charset="0"/>
              </a:rPr>
              <a:t>принадлежит медицине </a:t>
            </a:r>
            <a:r>
              <a:rPr lang="ru-RU" sz="4000" b="1" dirty="0" smtClean="0">
                <a:latin typeface="Monotype Corsiva" panose="03010101010201010101" pitchFamily="66" charset="0"/>
              </a:rPr>
              <a:t>профилактической»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3" t="27144" r="49286" b="11907"/>
          <a:stretch/>
        </p:blipFill>
        <p:spPr>
          <a:xfrm>
            <a:off x="3711331" y="1332359"/>
            <a:ext cx="3270738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08" y="139000"/>
            <a:ext cx="733515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Современные вызовы</a:t>
            </a:r>
            <a:r>
              <a:rPr lang="ru-RU" sz="3600" b="1" dirty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для России…</a:t>
            </a:r>
            <a:endParaRPr lang="ru-RU" sz="3600" b="1" dirty="0">
              <a:solidFill>
                <a:srgbClr val="FF0000"/>
              </a:solidFill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5718" y="938748"/>
            <a:ext cx="453265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֎"/>
            </a:pP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Цифровая экономика</a:t>
            </a:r>
            <a:endParaRPr lang="ru-RU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98" y="1692399"/>
            <a:ext cx="7298078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֎"/>
            </a:pPr>
            <a:r>
              <a:rPr lang="ru-RU" sz="2800" b="1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Мировой финансовый кризис, санкции, напряженная геополитическая обстановка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3224">
            <a:off x="365425" y="3098879"/>
            <a:ext cx="2165418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8309">
            <a:off x="2529010" y="3029329"/>
            <a:ext cx="256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49"/>
          <a:stretch/>
        </p:blipFill>
        <p:spPr>
          <a:xfrm rot="20711282">
            <a:off x="5055829" y="2973098"/>
            <a:ext cx="2581383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756700" y="5004767"/>
            <a:ext cx="9180000" cy="0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306" y="5076775"/>
            <a:ext cx="10628202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latin typeface="+mn-lt"/>
                <a:ea typeface="Newton-Regular"/>
              </a:rPr>
              <a:t>↓ гос. расходов </a:t>
            </a:r>
            <a:r>
              <a:rPr lang="ru-RU" sz="2400" b="1" dirty="0">
                <a:latin typeface="+mn-lt"/>
                <a:ea typeface="Newton-Regular"/>
              </a:rPr>
              <a:t>на здравоохранение в реальном </a:t>
            </a:r>
            <a:r>
              <a:rPr lang="ru-RU" sz="2400" b="1" dirty="0" smtClean="0">
                <a:latin typeface="+mn-lt"/>
                <a:ea typeface="Newton-Regular"/>
              </a:rPr>
              <a:t>выражении: </a:t>
            </a:r>
          </a:p>
          <a:p>
            <a:pPr algn="ctr"/>
            <a:r>
              <a:rPr lang="ru-RU" sz="2400" b="1" dirty="0" smtClean="0">
                <a:latin typeface="+mn-lt"/>
                <a:ea typeface="Newton-Regular"/>
              </a:rPr>
              <a:t>2014 – на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Newton-Regular"/>
              </a:rPr>
              <a:t>1,0%</a:t>
            </a:r>
            <a:r>
              <a:rPr lang="ru-RU" sz="2400" b="1" dirty="0">
                <a:latin typeface="+mn-lt"/>
                <a:ea typeface="Newton-Regular"/>
              </a:rPr>
              <a:t>;</a:t>
            </a:r>
            <a:r>
              <a:rPr lang="ru-RU" sz="2400" b="1" dirty="0" smtClean="0">
                <a:latin typeface="+mn-lt"/>
                <a:ea typeface="Newton-Regular"/>
              </a:rPr>
              <a:t> 2015 – </a:t>
            </a:r>
            <a:r>
              <a:rPr lang="ru-RU" sz="2400" b="1" dirty="0">
                <a:latin typeface="+mn-lt"/>
                <a:ea typeface="Newton-Regular"/>
              </a:rPr>
              <a:t>на </a:t>
            </a:r>
            <a:r>
              <a:rPr lang="ru-RU" sz="2400" b="1" dirty="0">
                <a:solidFill>
                  <a:srgbClr val="FF0000"/>
                </a:solidFill>
                <a:latin typeface="+mn-lt"/>
                <a:ea typeface="Newton-Regular"/>
              </a:rPr>
              <a:t>2,9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Newton-Regular"/>
              </a:rPr>
              <a:t>%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86160" y="5958482"/>
            <a:ext cx="9721081" cy="1191816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3200" b="1" dirty="0" smtClean="0">
                <a:latin typeface="Gabriola" panose="04040605051002020D02" pitchFamily="82" charset="0"/>
                <a:ea typeface="Newton-Regular"/>
              </a:rPr>
              <a:t>“</a:t>
            </a:r>
            <a:r>
              <a:rPr lang="ru-RU" sz="3200" b="1" dirty="0" smtClean="0">
                <a:latin typeface="Gabriola" panose="04040605051002020D02" pitchFamily="82" charset="0"/>
                <a:ea typeface="Newton-Regular"/>
              </a:rPr>
              <a:t>Повышение </a:t>
            </a:r>
            <a:r>
              <a:rPr lang="ru-RU" sz="3200" b="1" dirty="0">
                <a:latin typeface="Gabriola" panose="04040605051002020D02" pitchFamily="82" charset="0"/>
                <a:ea typeface="Newton-Regular"/>
              </a:rPr>
              <a:t>эффективности деятельности системы здравоохранения без денег – главный вызов Новейшего </a:t>
            </a:r>
            <a:r>
              <a:rPr lang="ru-RU" sz="3200" b="1" dirty="0" smtClean="0">
                <a:latin typeface="Gabriola" panose="04040605051002020D02" pitchFamily="82" charset="0"/>
                <a:ea typeface="Newton-Regular"/>
              </a:rPr>
              <a:t>времени</a:t>
            </a:r>
            <a:r>
              <a:rPr lang="en-US" sz="3200" b="1" dirty="0" smtClean="0">
                <a:latin typeface="Gabriola" panose="04040605051002020D02" pitchFamily="82" charset="0"/>
                <a:ea typeface="Newton-Regular"/>
              </a:rPr>
              <a:t>”</a:t>
            </a:r>
            <a:endParaRPr lang="ru-RU" sz="2800" b="1" dirty="0">
              <a:latin typeface="Gabriola" panose="04040605051002020D02" pitchFamily="8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20211" y="7186203"/>
            <a:ext cx="38950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solidFill>
                  <a:srgbClr val="0070C0"/>
                </a:solidFill>
                <a:latin typeface="+mn-lt"/>
                <a:ea typeface="Newton-Regular"/>
              </a:rPr>
              <a:t>Доклад </a:t>
            </a:r>
            <a:r>
              <a:rPr lang="ru-RU" sz="1600" b="1" i="1" dirty="0" smtClean="0">
                <a:solidFill>
                  <a:srgbClr val="0070C0"/>
                </a:solidFill>
                <a:latin typeface="+mn-lt"/>
                <a:ea typeface="Newton-Regular"/>
              </a:rPr>
              <a:t>Высшей школы экономики, 2017 </a:t>
            </a:r>
            <a:endParaRPr lang="ru-RU" sz="16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276" y="157117"/>
            <a:ext cx="3168000" cy="19800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13" y="2448483"/>
            <a:ext cx="3214447" cy="2376264"/>
          </a:xfrm>
          <a:prstGeom prst="rect">
            <a:avLst/>
          </a:prstGeom>
          <a:effectLst/>
        </p:spPr>
      </p:pic>
      <p:sp>
        <p:nvSpPr>
          <p:cNvPr id="5" name="Овал 4"/>
          <p:cNvSpPr/>
          <p:nvPr/>
        </p:nvSpPr>
        <p:spPr>
          <a:xfrm>
            <a:off x="8036831" y="3430777"/>
            <a:ext cx="914400" cy="14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9634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&amp;Kcy;&amp;acy;&amp;rcy;&amp;tcy;&amp;icy;&amp;ncy;&amp;kcy;&amp;icy; &amp;pcy;&amp;ocy; &amp;zcy;&amp;acy;&amp;pcy;&amp;rcy;&amp;ocy;&amp;scy;&amp;ucy; &amp;chcy;&amp;tcy;&amp;ocy; &amp;dcy;&amp;iecy;&amp;lcy;&amp;acy;&amp;tcy;&amp;softcy;"/>
          <p:cNvSpPr>
            <a:spLocks noChangeAspect="1" noChangeArrowheads="1"/>
          </p:cNvSpPr>
          <p:nvPr/>
        </p:nvSpPr>
        <p:spPr bwMode="auto">
          <a:xfrm>
            <a:off x="477387" y="-159277"/>
            <a:ext cx="336056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817" tIns="50408" rIns="100817" bIns="50408" numCol="1" anchor="t" anchorCtr="0" compatLnSpc="1">
            <a:prstTxWarp prst="textNoShape">
              <a:avLst/>
            </a:prstTxWarp>
          </a:bodyPr>
          <a:lstStyle/>
          <a:p>
            <a:endParaRPr lang="ru-RU" sz="2315"/>
          </a:p>
        </p:txBody>
      </p:sp>
      <p:sp>
        <p:nvSpPr>
          <p:cNvPr id="6" name="AutoShape 4" descr="&amp;Kcy;&amp;acy;&amp;rcy;&amp;tcy;&amp;icy;&amp;ncy;&amp;kcy;&amp;icy; &amp;pcy;&amp;ocy; &amp;zcy;&amp;acy;&amp;pcy;&amp;rcy;&amp;ocy;&amp;scy;&amp;ucy; &amp;chcy;&amp;tcy;&amp;ocy; &amp;dcy;&amp;iecy;&amp;lcy;&amp;acy;&amp;tcy;&amp;softcy;"/>
          <p:cNvSpPr>
            <a:spLocks noChangeAspect="1" noChangeArrowheads="1"/>
          </p:cNvSpPr>
          <p:nvPr/>
        </p:nvSpPr>
        <p:spPr bwMode="auto">
          <a:xfrm>
            <a:off x="645415" y="8751"/>
            <a:ext cx="336056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817" tIns="50408" rIns="100817" bIns="50408" numCol="1" anchor="t" anchorCtr="0" compatLnSpc="1">
            <a:prstTxWarp prst="textNoShape">
              <a:avLst/>
            </a:prstTxWarp>
          </a:bodyPr>
          <a:lstStyle/>
          <a:p>
            <a:endParaRPr lang="ru-RU" sz="2315"/>
          </a:p>
        </p:txBody>
      </p:sp>
      <p:sp>
        <p:nvSpPr>
          <p:cNvPr id="7" name="AutoShape 6" descr="&amp;Kcy;&amp;acy;&amp;rcy;&amp;tcy;&amp;icy;&amp;ncy;&amp;kcy;&amp;icy; &amp;pcy;&amp;ocy; &amp;zcy;&amp;acy;&amp;pcy;&amp;rcy;&amp;ocy;&amp;scy;&amp;ucy; &amp;chcy;&amp;tcy;&amp;ocy; &amp;dcy;&amp;iecy;&amp;lcy;&amp;acy;&amp;tcy;&amp;softcy;"/>
          <p:cNvSpPr>
            <a:spLocks noChangeAspect="1" noChangeArrowheads="1"/>
          </p:cNvSpPr>
          <p:nvPr/>
        </p:nvSpPr>
        <p:spPr bwMode="auto">
          <a:xfrm>
            <a:off x="813443" y="176779"/>
            <a:ext cx="336056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817" tIns="50408" rIns="100817" bIns="50408" numCol="1" anchor="t" anchorCtr="0" compatLnSpc="1">
            <a:prstTxWarp prst="textNoShape">
              <a:avLst/>
            </a:prstTxWarp>
          </a:bodyPr>
          <a:lstStyle/>
          <a:p>
            <a:endParaRPr lang="ru-RU" sz="2315"/>
          </a:p>
        </p:txBody>
      </p:sp>
      <p:sp>
        <p:nvSpPr>
          <p:cNvPr id="12" name="Стрелка вниз 11"/>
          <p:cNvSpPr/>
          <p:nvPr/>
        </p:nvSpPr>
        <p:spPr>
          <a:xfrm>
            <a:off x="531802" y="5105242"/>
            <a:ext cx="2738725" cy="1078740"/>
          </a:xfrm>
          <a:prstGeom prst="downArrow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15"/>
          </a:p>
        </p:txBody>
      </p:sp>
      <p:sp>
        <p:nvSpPr>
          <p:cNvPr id="19" name="Стрелка вниз 18"/>
          <p:cNvSpPr/>
          <p:nvPr/>
        </p:nvSpPr>
        <p:spPr>
          <a:xfrm>
            <a:off x="7073761" y="5105242"/>
            <a:ext cx="2738725" cy="1078740"/>
          </a:xfrm>
          <a:prstGeom prst="downArrow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15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0156" y="2412479"/>
            <a:ext cx="2902019" cy="9194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ru-RU" sz="2400" b="1" dirty="0"/>
              <a:t>9 403</a:t>
            </a:r>
            <a:r>
              <a:rPr lang="en-US" sz="2400" b="1" dirty="0"/>
              <a:t> $</a:t>
            </a:r>
            <a:r>
              <a:rPr lang="ru-RU" sz="2400" b="1" dirty="0"/>
              <a:t> </a:t>
            </a:r>
          </a:p>
          <a:p>
            <a:pPr algn="ctr"/>
            <a:r>
              <a:rPr lang="ru-RU" sz="2400" b="1" dirty="0"/>
              <a:t>на душу населения</a:t>
            </a:r>
            <a:r>
              <a:rPr lang="ru-RU" sz="2205" b="1" dirty="0"/>
              <a:t>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048245" y="2412478"/>
            <a:ext cx="2906967" cy="9194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ru-RU" sz="2400" b="1" dirty="0"/>
              <a:t>817</a:t>
            </a:r>
            <a:r>
              <a:rPr lang="en-US" sz="2400" b="1" dirty="0"/>
              <a:t> $</a:t>
            </a:r>
            <a:r>
              <a:rPr lang="ru-RU" sz="2400" b="1" dirty="0"/>
              <a:t>  </a:t>
            </a:r>
          </a:p>
          <a:p>
            <a:pPr algn="ctr"/>
            <a:r>
              <a:rPr lang="ru-RU" sz="2400" b="1" dirty="0"/>
              <a:t>на душу населения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71" y="6320343"/>
            <a:ext cx="3855351" cy="9233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+mn-lt"/>
              </a:rPr>
              <a:t>50-е место </a:t>
            </a:r>
          </a:p>
          <a:p>
            <a:pPr algn="ctr"/>
            <a:r>
              <a:rPr lang="ru-RU" sz="1800" b="1" dirty="0">
                <a:latin typeface="+mn-lt"/>
              </a:rPr>
              <a:t>в рейтинге Bloomberg-2016 </a:t>
            </a:r>
          </a:p>
          <a:p>
            <a:pPr algn="ctr"/>
            <a:r>
              <a:rPr lang="ru-RU" sz="1800" b="1" dirty="0">
                <a:latin typeface="+mn-lt"/>
              </a:rPr>
              <a:t>по эффективности здравоохранения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74052" y="6320343"/>
            <a:ext cx="3855351" cy="9233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+mn-lt"/>
              </a:rPr>
              <a:t>37-е место </a:t>
            </a:r>
          </a:p>
          <a:p>
            <a:pPr algn="ctr"/>
            <a:r>
              <a:rPr lang="ru-RU" sz="1800" b="1" dirty="0">
                <a:latin typeface="+mn-lt"/>
              </a:rPr>
              <a:t>в рейтинге Bloomberg-2016 </a:t>
            </a:r>
          </a:p>
          <a:p>
            <a:pPr algn="ctr"/>
            <a:r>
              <a:rPr lang="ru-RU" sz="1800" b="1" dirty="0">
                <a:latin typeface="+mn-lt"/>
              </a:rPr>
              <a:t>по эффективности здравоохранения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37613" y="1147660"/>
            <a:ext cx="3018421" cy="992228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646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Примеры</a:t>
            </a:r>
            <a:endParaRPr lang="ru-RU" sz="2646" b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2" name="Picture 4" descr="https://static-eu.insales.ru/files/1/7226/2366522/original/%D1%81%D1%88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72" y="1323857"/>
            <a:ext cx="18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0271" y="3650063"/>
            <a:ext cx="358734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800" b="1" dirty="0"/>
              <a:t>Развитие </a:t>
            </a:r>
            <a:r>
              <a:rPr lang="ru-RU" sz="1800" b="1" dirty="0" smtClean="0"/>
              <a:t>высоких </a:t>
            </a:r>
            <a:r>
              <a:rPr lang="ru-RU" sz="1800" b="1" dirty="0"/>
              <a:t>технологий </a:t>
            </a:r>
            <a:r>
              <a:rPr lang="ru-RU" sz="1800" b="1" dirty="0" smtClean="0"/>
              <a:t>по </a:t>
            </a:r>
            <a:r>
              <a:rPr lang="ru-RU" sz="1800" b="1" dirty="0"/>
              <a:t>лечению </a:t>
            </a:r>
            <a:r>
              <a:rPr lang="ru-RU" sz="1800" b="1" dirty="0">
                <a:solidFill>
                  <a:srgbClr val="FF0000"/>
                </a:solidFill>
              </a:rPr>
              <a:t>болезней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800" b="1" dirty="0" smtClean="0"/>
              <a:t>Акцент </a:t>
            </a:r>
            <a:r>
              <a:rPr lang="ru-RU" sz="1800" b="1" dirty="0"/>
              <a:t>на подготовку врачей </a:t>
            </a:r>
            <a:r>
              <a:rPr lang="ru-RU" sz="1800" b="1" dirty="0">
                <a:solidFill>
                  <a:srgbClr val="FF0000"/>
                </a:solidFill>
              </a:rPr>
              <a:t>узких специальностей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16697" y="3496707"/>
            <a:ext cx="39600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800" b="1" dirty="0"/>
              <a:t>Сохранение </a:t>
            </a:r>
            <a:r>
              <a:rPr lang="ru-RU" sz="1800" b="1" dirty="0" smtClean="0">
                <a:solidFill>
                  <a:srgbClr val="00B050"/>
                </a:solidFill>
              </a:rPr>
              <a:t>здоровья</a:t>
            </a:r>
            <a:r>
              <a:rPr lang="ru-RU" sz="1800" b="1" dirty="0" smtClean="0"/>
              <a:t>: профилактика</a:t>
            </a:r>
            <a:r>
              <a:rPr lang="ru-RU" sz="1800" b="1" dirty="0"/>
              <a:t>, раннее выявление и лечение </a:t>
            </a:r>
            <a:r>
              <a:rPr lang="ru-RU" sz="1800" b="1" dirty="0" smtClean="0"/>
              <a:t>болезней</a:t>
            </a:r>
            <a:endParaRPr lang="ru-RU" sz="18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800" b="1" dirty="0" smtClean="0"/>
              <a:t>Акцент </a:t>
            </a:r>
            <a:r>
              <a:rPr lang="ru-RU" sz="1800" b="1" dirty="0"/>
              <a:t>на подготовку </a:t>
            </a:r>
            <a:r>
              <a:rPr lang="ru-RU" sz="1800" b="1" dirty="0" smtClean="0"/>
              <a:t>врачей </a:t>
            </a:r>
          </a:p>
          <a:p>
            <a:r>
              <a:rPr lang="ru-RU" sz="1800" b="1" dirty="0">
                <a:solidFill>
                  <a:srgbClr val="00B050"/>
                </a:solidFill>
              </a:rPr>
              <a:t> </a:t>
            </a:r>
            <a:r>
              <a:rPr lang="ru-RU" sz="1800" b="1" dirty="0" smtClean="0">
                <a:solidFill>
                  <a:srgbClr val="00B050"/>
                </a:solidFill>
              </a:rPr>
              <a:t>     общей практики</a:t>
            </a:r>
            <a:endParaRPr lang="ru-RU" sz="1800" b="1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57287" y="110176"/>
            <a:ext cx="3224216" cy="52322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r>
              <a:rPr lang="en-US" sz="2800" b="1" dirty="0"/>
              <a:t>Preventive medicine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9187" y="604745"/>
            <a:ext cx="3037006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2800" b="1" dirty="0" smtClean="0"/>
              <a:t>Curative </a:t>
            </a:r>
            <a:r>
              <a:rPr lang="en-US" sz="2800" b="1" dirty="0"/>
              <a:t>medicine</a:t>
            </a:r>
            <a:endParaRPr lang="ru-RU" sz="28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99" y="727525"/>
            <a:ext cx="1082670" cy="72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13" y="1008239"/>
            <a:ext cx="1440000" cy="7235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170" y="1292496"/>
            <a:ext cx="1082670" cy="72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054" name="Picture 6" descr="http://www.wikiznanie.ru/wikipedia/images/8/8a/2000%D0%BF%D1%81_%D0%A4%D0%BB%D0%B0%D0%B3_%D0%9A%D1%83%D0%B1%D1%8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24" y="1679882"/>
            <a:ext cx="144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артинки по запросу флаг росси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7381" y="38790"/>
            <a:ext cx="1447795" cy="969449"/>
          </a:xfrm>
          <a:prstGeom prst="rect">
            <a:avLst/>
          </a:prstGeom>
          <a:noFill/>
        </p:spPr>
      </p:pic>
      <p:sp>
        <p:nvSpPr>
          <p:cNvPr id="22" name="Пятно 2 21"/>
          <p:cNvSpPr/>
          <p:nvPr/>
        </p:nvSpPr>
        <p:spPr>
          <a:xfrm>
            <a:off x="3467478" y="2093748"/>
            <a:ext cx="3358692" cy="2144435"/>
          </a:xfrm>
          <a:prstGeom prst="irregularSeal2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+mn-lt"/>
                <a:ea typeface="Calibri" panose="020F0502020204030204" pitchFamily="34" charset="0"/>
              </a:rPr>
              <a:t>Россия: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55-е место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в рейтинге</a:t>
            </a:r>
            <a:endParaRPr lang="en-US" sz="1400" b="1" dirty="0" smtClean="0">
              <a:solidFill>
                <a:schemeClr val="bg1"/>
              </a:solidFill>
              <a:latin typeface="+mn-lt"/>
              <a:ea typeface="Calibri" panose="020F0502020204030204" pitchFamily="34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+mn-lt"/>
              </a:rPr>
              <a:t>Bloomberg-2016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027331" y="4303817"/>
            <a:ext cx="2238983" cy="7150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800" b="1" dirty="0" smtClean="0"/>
              <a:t>1 836</a:t>
            </a:r>
            <a:r>
              <a:rPr lang="en-US" sz="1800" b="1" dirty="0" smtClean="0"/>
              <a:t> </a:t>
            </a:r>
            <a:r>
              <a:rPr lang="en-US" sz="1800" b="1" dirty="0"/>
              <a:t>$</a:t>
            </a:r>
            <a:r>
              <a:rPr lang="ru-RU" sz="1800" b="1" dirty="0"/>
              <a:t>  </a:t>
            </a:r>
          </a:p>
          <a:p>
            <a:pPr algn="ctr"/>
            <a:r>
              <a:rPr lang="ru-RU" sz="1800" b="1" dirty="0"/>
              <a:t>на душу населения </a:t>
            </a:r>
          </a:p>
        </p:txBody>
      </p:sp>
    </p:spTree>
    <p:extLst>
      <p:ext uri="{BB962C8B-B14F-4D97-AF65-F5344CB8AC3E}">
        <p14:creationId xmlns:p14="http://schemas.microsoft.com/office/powerpoint/2010/main" val="317202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8388" y="3420591"/>
            <a:ext cx="559439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Роль врачей общей практики зависит от выбора пути развития системы здравоохранения</a:t>
            </a:r>
            <a:endParaRPr lang="ru-RU" sz="2000" b="1" dirty="0">
              <a:latin typeface="+mn-lt"/>
            </a:endParaRPr>
          </a:p>
        </p:txBody>
      </p:sp>
      <p:pic>
        <p:nvPicPr>
          <p:cNvPr id="7" name="Picture 6" descr="http://www.altabatessummit.org/images/single-site-davin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9812" y="5787309"/>
            <a:ext cx="2091184" cy="1772517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6601" r="17241"/>
          <a:stretch/>
        </p:blipFill>
        <p:spPr>
          <a:xfrm>
            <a:off x="2411380" y="5739852"/>
            <a:ext cx="2115273" cy="1764000"/>
          </a:xfrm>
          <a:prstGeom prst="rect">
            <a:avLst/>
          </a:prstGeom>
        </p:spPr>
      </p:pic>
      <p:sp>
        <p:nvSpPr>
          <p:cNvPr id="13" name="Пятиугольник 12"/>
          <p:cNvSpPr/>
          <p:nvPr/>
        </p:nvSpPr>
        <p:spPr>
          <a:xfrm>
            <a:off x="2340864" y="301263"/>
            <a:ext cx="2107421" cy="1428760"/>
          </a:xfrm>
          <a:prstGeom prst="homePlate">
            <a:avLst>
              <a:gd name="adj" fmla="val 2182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/>
              <a:t>Отсутствие болезни</a:t>
            </a:r>
            <a:endParaRPr lang="ru-RU" b="1" dirty="0"/>
          </a:p>
        </p:txBody>
      </p:sp>
      <p:sp>
        <p:nvSpPr>
          <p:cNvPr id="15" name="Нашивка 14"/>
          <p:cNvSpPr/>
          <p:nvPr/>
        </p:nvSpPr>
        <p:spPr>
          <a:xfrm>
            <a:off x="4142801" y="295492"/>
            <a:ext cx="2372274" cy="1428760"/>
          </a:xfrm>
          <a:prstGeom prst="chevron">
            <a:avLst>
              <a:gd name="adj" fmla="val 2246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ysClr val="windowText" lastClr="000000"/>
                </a:solidFill>
              </a:rPr>
              <a:t>Ранние признаки болезни</a:t>
            </a:r>
            <a:endParaRPr lang="en-US" sz="2400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6191416" y="289721"/>
            <a:ext cx="2025344" cy="1428760"/>
          </a:xfrm>
          <a:prstGeom prst="chevron">
            <a:avLst>
              <a:gd name="adj" fmla="val 2246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/>
              <a:t>Осложнения</a:t>
            </a:r>
            <a:r>
              <a:rPr lang="en-US" sz="1600" b="1" dirty="0" smtClean="0"/>
              <a:t> (</a:t>
            </a:r>
            <a:r>
              <a:rPr lang="ru-RU" sz="1600" b="1" dirty="0" smtClean="0"/>
              <a:t>запущенные стадии</a:t>
            </a:r>
            <a:r>
              <a:rPr lang="en-US" sz="1600" b="1" dirty="0" smtClean="0"/>
              <a:t>)</a:t>
            </a:r>
            <a:r>
              <a:rPr lang="ru-RU" sz="1600" b="1" dirty="0" smtClean="0"/>
              <a:t> болезни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62023" y="2682594"/>
            <a:ext cx="1428760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</a:rPr>
              <a:t>Первичная профилактика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6200000">
            <a:off x="2916403" y="2003618"/>
            <a:ext cx="720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6200000">
            <a:off x="6844088" y="1982190"/>
            <a:ext cx="720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6200000">
            <a:off x="4948374" y="1998858"/>
            <a:ext cx="720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593994" y="2691365"/>
            <a:ext cx="1428760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</a:rPr>
              <a:t>Вторичная профилактика</a:t>
            </a:r>
            <a:endParaRPr lang="en-US" sz="16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86775" y="2694443"/>
            <a:ext cx="1428760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Третичная профилактика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38988" y="1920946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rgbClr val="0070C0"/>
                </a:solidFill>
                <a:latin typeface="+mn-lt"/>
              </a:rPr>
              <a:t>Fletcher</a:t>
            </a:r>
            <a:r>
              <a:rPr lang="ru-RU" sz="1600" b="1" i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600" b="1" i="1" dirty="0" smtClean="0">
                <a:solidFill>
                  <a:srgbClr val="0070C0"/>
                </a:solidFill>
                <a:latin typeface="+mn-lt"/>
              </a:rPr>
              <a:t>RH et al</a:t>
            </a:r>
            <a:r>
              <a:rPr lang="ru-RU" sz="1600" b="1" i="1" dirty="0" smtClean="0">
                <a:solidFill>
                  <a:srgbClr val="0070C0"/>
                </a:solidFill>
                <a:latin typeface="+mn-lt"/>
              </a:rPr>
              <a:t>, 20</a:t>
            </a:r>
            <a:r>
              <a:rPr lang="en-US" sz="1600" b="1" i="1" dirty="0" smtClean="0">
                <a:solidFill>
                  <a:srgbClr val="0070C0"/>
                </a:solidFill>
                <a:latin typeface="+mn-lt"/>
              </a:rPr>
              <a:t>12</a:t>
            </a:r>
            <a:endParaRPr lang="ru-RU" sz="16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962324" y="180231"/>
            <a:ext cx="4176464" cy="174071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994772" y="146895"/>
            <a:ext cx="2803500" cy="17407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1849017" y="4527309"/>
            <a:ext cx="3240000" cy="1260000"/>
          </a:xfrm>
          <a:custGeom>
            <a:avLst/>
            <a:gdLst>
              <a:gd name="connsiteX0" fmla="*/ 0 w 2681711"/>
              <a:gd name="connsiteY0" fmla="*/ 347817 h 2086860"/>
              <a:gd name="connsiteX1" fmla="*/ 101874 w 2681711"/>
              <a:gd name="connsiteY1" fmla="*/ 101873 h 2086860"/>
              <a:gd name="connsiteX2" fmla="*/ 347818 w 2681711"/>
              <a:gd name="connsiteY2" fmla="*/ 0 h 2086860"/>
              <a:gd name="connsiteX3" fmla="*/ 2333894 w 2681711"/>
              <a:gd name="connsiteY3" fmla="*/ 0 h 2086860"/>
              <a:gd name="connsiteX4" fmla="*/ 2579838 w 2681711"/>
              <a:gd name="connsiteY4" fmla="*/ 101874 h 2086860"/>
              <a:gd name="connsiteX5" fmla="*/ 2681711 w 2681711"/>
              <a:gd name="connsiteY5" fmla="*/ 347818 h 2086860"/>
              <a:gd name="connsiteX6" fmla="*/ 2681711 w 2681711"/>
              <a:gd name="connsiteY6" fmla="*/ 1739043 h 2086860"/>
              <a:gd name="connsiteX7" fmla="*/ 2579838 w 2681711"/>
              <a:gd name="connsiteY7" fmla="*/ 1984987 h 2086860"/>
              <a:gd name="connsiteX8" fmla="*/ 2333894 w 2681711"/>
              <a:gd name="connsiteY8" fmla="*/ 2086860 h 2086860"/>
              <a:gd name="connsiteX9" fmla="*/ 347817 w 2681711"/>
              <a:gd name="connsiteY9" fmla="*/ 2086860 h 2086860"/>
              <a:gd name="connsiteX10" fmla="*/ 101873 w 2681711"/>
              <a:gd name="connsiteY10" fmla="*/ 1984987 h 2086860"/>
              <a:gd name="connsiteX11" fmla="*/ 0 w 2681711"/>
              <a:gd name="connsiteY11" fmla="*/ 1739043 h 2086860"/>
              <a:gd name="connsiteX12" fmla="*/ 0 w 2681711"/>
              <a:gd name="connsiteY12" fmla="*/ 347817 h 208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1711" h="2086860">
                <a:moveTo>
                  <a:pt x="0" y="347817"/>
                </a:moveTo>
                <a:cubicBezTo>
                  <a:pt x="0" y="255570"/>
                  <a:pt x="36645" y="167102"/>
                  <a:pt x="101874" y="101873"/>
                </a:cubicBezTo>
                <a:cubicBezTo>
                  <a:pt x="167102" y="36645"/>
                  <a:pt x="255571" y="0"/>
                  <a:pt x="347818" y="0"/>
                </a:cubicBezTo>
                <a:lnTo>
                  <a:pt x="2333894" y="0"/>
                </a:lnTo>
                <a:cubicBezTo>
                  <a:pt x="2426141" y="0"/>
                  <a:pt x="2514609" y="36645"/>
                  <a:pt x="2579838" y="101874"/>
                </a:cubicBezTo>
                <a:cubicBezTo>
                  <a:pt x="2645066" y="167102"/>
                  <a:pt x="2681711" y="255571"/>
                  <a:pt x="2681711" y="347818"/>
                </a:cubicBezTo>
                <a:lnTo>
                  <a:pt x="2681711" y="1739043"/>
                </a:lnTo>
                <a:cubicBezTo>
                  <a:pt x="2681711" y="1831290"/>
                  <a:pt x="2645066" y="1919758"/>
                  <a:pt x="2579838" y="1984987"/>
                </a:cubicBezTo>
                <a:cubicBezTo>
                  <a:pt x="2514610" y="2050215"/>
                  <a:pt x="2426141" y="2086860"/>
                  <a:pt x="2333894" y="2086860"/>
                </a:cubicBezTo>
                <a:lnTo>
                  <a:pt x="347817" y="2086860"/>
                </a:lnTo>
                <a:cubicBezTo>
                  <a:pt x="255570" y="2086860"/>
                  <a:pt x="167102" y="2050215"/>
                  <a:pt x="101873" y="1984987"/>
                </a:cubicBezTo>
                <a:cubicBezTo>
                  <a:pt x="36645" y="1919759"/>
                  <a:pt x="0" y="1831290"/>
                  <a:pt x="0" y="1739043"/>
                </a:cubicBezTo>
                <a:lnTo>
                  <a:pt x="0" y="347817"/>
                </a:lnTo>
                <a:close/>
              </a:path>
            </a:pathLst>
          </a:cu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208552" tIns="155212" rIns="208552" bIns="155212" numCol="1" spcCol="1270" anchor="ctr" anchorCtr="0">
            <a:noAutofit/>
          </a:bodyPr>
          <a:lstStyle/>
          <a:p>
            <a:pPr lvl="0" algn="ctr" defTabSz="1244600">
              <a:spcBef>
                <a:spcPct val="0"/>
              </a:spcBef>
              <a:spcAft>
                <a:spcPts val="0"/>
              </a:spcAft>
            </a:pPr>
            <a:r>
              <a:rPr lang="ru-RU" sz="2000" b="1" kern="1200" dirty="0" smtClean="0">
                <a:solidFill>
                  <a:schemeClr val="bg1"/>
                </a:solidFill>
              </a:rPr>
              <a:t>ИНТЕНСИВНЫЙ</a:t>
            </a:r>
            <a:r>
              <a:rPr lang="ru-RU" sz="2000" kern="1200" dirty="0" smtClean="0">
                <a:solidFill>
                  <a:schemeClr val="bg1"/>
                </a:solidFill>
              </a:rPr>
              <a:t> (профилактика)</a:t>
            </a:r>
          </a:p>
          <a:p>
            <a:pPr lvl="0" algn="ctr" defTabSz="1244600">
              <a:spcBef>
                <a:spcPct val="0"/>
              </a:spcBef>
              <a:spcAft>
                <a:spcPts val="0"/>
              </a:spcAft>
            </a:pPr>
            <a:r>
              <a:rPr lang="ru-RU" sz="2000" kern="1200" dirty="0" smtClean="0">
                <a:solidFill>
                  <a:schemeClr val="bg1"/>
                </a:solidFill>
              </a:rPr>
              <a:t>«Инвестиции в здоровье»</a:t>
            </a:r>
            <a:endParaRPr lang="ru-RU" sz="2000" kern="1200" dirty="0">
              <a:solidFill>
                <a:schemeClr val="bg1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5404088" y="4553279"/>
            <a:ext cx="3240000" cy="1260000"/>
          </a:xfrm>
          <a:custGeom>
            <a:avLst/>
            <a:gdLst>
              <a:gd name="connsiteX0" fmla="*/ 0 w 2678638"/>
              <a:gd name="connsiteY0" fmla="*/ 340400 h 2042360"/>
              <a:gd name="connsiteX1" fmla="*/ 99701 w 2678638"/>
              <a:gd name="connsiteY1" fmla="*/ 99701 h 2042360"/>
              <a:gd name="connsiteX2" fmla="*/ 340400 w 2678638"/>
              <a:gd name="connsiteY2" fmla="*/ 0 h 2042360"/>
              <a:gd name="connsiteX3" fmla="*/ 2338238 w 2678638"/>
              <a:gd name="connsiteY3" fmla="*/ 0 h 2042360"/>
              <a:gd name="connsiteX4" fmla="*/ 2578937 w 2678638"/>
              <a:gd name="connsiteY4" fmla="*/ 99701 h 2042360"/>
              <a:gd name="connsiteX5" fmla="*/ 2678638 w 2678638"/>
              <a:gd name="connsiteY5" fmla="*/ 340400 h 2042360"/>
              <a:gd name="connsiteX6" fmla="*/ 2678638 w 2678638"/>
              <a:gd name="connsiteY6" fmla="*/ 1701960 h 2042360"/>
              <a:gd name="connsiteX7" fmla="*/ 2578937 w 2678638"/>
              <a:gd name="connsiteY7" fmla="*/ 1942659 h 2042360"/>
              <a:gd name="connsiteX8" fmla="*/ 2338238 w 2678638"/>
              <a:gd name="connsiteY8" fmla="*/ 2042360 h 2042360"/>
              <a:gd name="connsiteX9" fmla="*/ 340400 w 2678638"/>
              <a:gd name="connsiteY9" fmla="*/ 2042360 h 2042360"/>
              <a:gd name="connsiteX10" fmla="*/ 99701 w 2678638"/>
              <a:gd name="connsiteY10" fmla="*/ 1942659 h 2042360"/>
              <a:gd name="connsiteX11" fmla="*/ 0 w 2678638"/>
              <a:gd name="connsiteY11" fmla="*/ 1701960 h 2042360"/>
              <a:gd name="connsiteX12" fmla="*/ 0 w 2678638"/>
              <a:gd name="connsiteY12" fmla="*/ 340400 h 204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8638" h="2042360">
                <a:moveTo>
                  <a:pt x="0" y="340400"/>
                </a:moveTo>
                <a:cubicBezTo>
                  <a:pt x="0" y="250120"/>
                  <a:pt x="35864" y="163538"/>
                  <a:pt x="99701" y="99701"/>
                </a:cubicBezTo>
                <a:cubicBezTo>
                  <a:pt x="163539" y="35864"/>
                  <a:pt x="250121" y="0"/>
                  <a:pt x="340400" y="0"/>
                </a:cubicBezTo>
                <a:lnTo>
                  <a:pt x="2338238" y="0"/>
                </a:lnTo>
                <a:cubicBezTo>
                  <a:pt x="2428518" y="0"/>
                  <a:pt x="2515100" y="35864"/>
                  <a:pt x="2578937" y="99701"/>
                </a:cubicBezTo>
                <a:cubicBezTo>
                  <a:pt x="2642774" y="163539"/>
                  <a:pt x="2678638" y="250121"/>
                  <a:pt x="2678638" y="340400"/>
                </a:cubicBezTo>
                <a:lnTo>
                  <a:pt x="2678638" y="1701960"/>
                </a:lnTo>
                <a:cubicBezTo>
                  <a:pt x="2678638" y="1792240"/>
                  <a:pt x="2642775" y="1878822"/>
                  <a:pt x="2578937" y="1942659"/>
                </a:cubicBezTo>
                <a:cubicBezTo>
                  <a:pt x="2515100" y="2006496"/>
                  <a:pt x="2428517" y="2042360"/>
                  <a:pt x="2338238" y="2042360"/>
                </a:cubicBezTo>
                <a:lnTo>
                  <a:pt x="340400" y="2042360"/>
                </a:lnTo>
                <a:cubicBezTo>
                  <a:pt x="250120" y="2042360"/>
                  <a:pt x="163538" y="2006496"/>
                  <a:pt x="99701" y="1942659"/>
                </a:cubicBezTo>
                <a:cubicBezTo>
                  <a:pt x="35864" y="1878822"/>
                  <a:pt x="0" y="1792239"/>
                  <a:pt x="0" y="1701960"/>
                </a:cubicBezTo>
                <a:lnTo>
                  <a:pt x="0" y="340400"/>
                </a:lnTo>
                <a:close/>
              </a:path>
            </a:pathLst>
          </a:cu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206380" tIns="153040" rIns="206380" bIns="153040" numCol="1" spcCol="1270" anchor="ctr" anchorCtr="0">
            <a:noAutofit/>
          </a:bodyPr>
          <a:lstStyle/>
          <a:p>
            <a:pPr lvl="0" algn="ctr" defTabSz="1244600">
              <a:spcBef>
                <a:spcPct val="0"/>
              </a:spcBef>
              <a:spcAft>
                <a:spcPts val="0"/>
              </a:spcAft>
            </a:pPr>
            <a:r>
              <a:rPr lang="ru-RU" sz="2000" b="1" kern="1200" dirty="0" smtClean="0">
                <a:solidFill>
                  <a:schemeClr val="bg1"/>
                </a:solidFill>
              </a:rPr>
              <a:t>ЭКСТЕНСИВНЫЙ</a:t>
            </a:r>
            <a:r>
              <a:rPr lang="ru-RU" sz="2000" kern="1200" dirty="0" smtClean="0">
                <a:solidFill>
                  <a:schemeClr val="bg1"/>
                </a:solidFill>
              </a:rPr>
              <a:t> </a:t>
            </a:r>
          </a:p>
          <a:p>
            <a:pPr lvl="0" algn="ctr" defTabSz="1244600">
              <a:spcBef>
                <a:spcPct val="0"/>
              </a:spcBef>
              <a:spcAft>
                <a:spcPts val="0"/>
              </a:spcAft>
            </a:pPr>
            <a:r>
              <a:rPr lang="ru-RU" sz="2000" kern="1200" dirty="0" smtClean="0">
                <a:solidFill>
                  <a:schemeClr val="bg1"/>
                </a:solidFill>
              </a:rPr>
              <a:t>(лечить больных)</a:t>
            </a:r>
          </a:p>
          <a:p>
            <a:pPr lvl="0" algn="ctr" defTabSz="1244600">
              <a:spcBef>
                <a:spcPct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«Затраты на лечение»</a:t>
            </a:r>
            <a:endParaRPr lang="ru-RU" sz="2000" kern="1200" dirty="0">
              <a:solidFill>
                <a:schemeClr val="bg1"/>
              </a:solidFill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5296753" y="4140671"/>
            <a:ext cx="1695150" cy="3667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3469016" y="4140671"/>
            <a:ext cx="1827737" cy="3667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44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Картинки по запросу go to robot ur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996" y="108223"/>
            <a:ext cx="2556000" cy="1703999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42888" y="1620391"/>
            <a:ext cx="6850182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Основная единица - «узкий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» специалист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: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«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борьба с болезнью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»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+mn-lt"/>
              </a:rPr>
              <a:t>↓</a:t>
            </a:r>
            <a:endParaRPr lang="ru-RU" sz="2000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стимулирует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обращаемость</a:t>
            </a:r>
            <a:endParaRPr lang="ru-RU" sz="2000" dirty="0">
              <a:latin typeface="+mn-lt"/>
            </a:endParaRPr>
          </a:p>
        </p:txBody>
      </p:sp>
      <p:pic>
        <p:nvPicPr>
          <p:cNvPr id="8" name="Picture 4" descr="Картинки по запросу da vinci robot advertis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t="2344" r="10692" b="15232"/>
          <a:stretch/>
        </p:blipFill>
        <p:spPr bwMode="auto">
          <a:xfrm>
            <a:off x="7255252" y="1563189"/>
            <a:ext cx="2915984" cy="164137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265138" y="80928"/>
            <a:ext cx="6737746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2060"/>
                </a:solidFill>
              </a:rPr>
              <a:t>CURATIVE MEDICINE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/>
              <a:t>С</a:t>
            </a:r>
            <a:r>
              <a:rPr lang="ru-RU" sz="2000" b="1" dirty="0" smtClean="0">
                <a:ea typeface="Calibri" panose="020F0502020204030204" pitchFamily="34" charset="0"/>
              </a:rPr>
              <a:t>истема оказания </a:t>
            </a:r>
            <a:r>
              <a:rPr lang="ru-RU" sz="20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медицинских </a:t>
            </a:r>
            <a:r>
              <a:rPr lang="ru-RU" sz="2000" b="1" dirty="0">
                <a:solidFill>
                  <a:srgbClr val="FF0000"/>
                </a:solidFill>
                <a:ea typeface="Calibri" panose="020F0502020204030204" pitchFamily="34" charset="0"/>
              </a:rPr>
              <a:t>услуг </a:t>
            </a:r>
            <a:r>
              <a:rPr lang="ru-RU" sz="2000" b="1" dirty="0" smtClean="0">
                <a:ea typeface="Calibri" panose="020F0502020204030204" pitchFamily="34" charset="0"/>
              </a:rPr>
              <a:t>населению: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врач</a:t>
            </a:r>
            <a:r>
              <a:rPr lang="ru-RU" sz="2000" b="1" dirty="0" smtClean="0">
                <a:ea typeface="Calibri" panose="020F0502020204030204" pitchFamily="34" charset="0"/>
              </a:rPr>
              <a:t> – </a:t>
            </a:r>
            <a:r>
              <a:rPr lang="ru-RU" sz="20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продавец</a:t>
            </a:r>
            <a:r>
              <a:rPr lang="ru-RU" sz="2000" b="1" dirty="0" smtClean="0">
                <a:ea typeface="Calibri" panose="020F0502020204030204" pitchFamily="34" charset="0"/>
              </a:rPr>
              <a:t> медицинских услуг,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пациент </a:t>
            </a:r>
            <a:r>
              <a:rPr lang="ru-RU" sz="2000" b="1" dirty="0">
                <a:solidFill>
                  <a:srgbClr val="FF0000"/>
                </a:solidFill>
                <a:ea typeface="Calibri" panose="020F0502020204030204" pitchFamily="34" charset="0"/>
              </a:rPr>
              <a:t>(клиент)</a:t>
            </a:r>
            <a:r>
              <a:rPr lang="ru-RU" sz="2000" b="1" dirty="0">
                <a:ea typeface="Calibri" panose="020F0502020204030204" pitchFamily="34" charset="0"/>
              </a:rPr>
              <a:t> – </a:t>
            </a:r>
            <a:r>
              <a:rPr lang="ru-RU" sz="20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покупатель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34892" y="1548383"/>
            <a:ext cx="6840000" cy="0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573070" y="5796855"/>
            <a:ext cx="6849814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Основная единица - врач общей практики: 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+mn-lt"/>
              </a:rPr>
              <a:t>«борьба с факторами риска развития болезни»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+mn-lt"/>
              </a:rPr>
              <a:t>↓</a:t>
            </a:r>
            <a:endParaRPr lang="ru-RU" sz="2000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+mn-lt"/>
              </a:rPr>
              <a:t>«</a:t>
            </a:r>
            <a:r>
              <a:rPr lang="ru-RU" sz="2000" b="1" dirty="0" err="1" smtClean="0">
                <a:solidFill>
                  <a:srgbClr val="00B050"/>
                </a:solidFill>
                <a:latin typeface="+mn-lt"/>
              </a:rPr>
              <a:t>выявляемость</a:t>
            </a:r>
            <a:r>
              <a:rPr lang="ru-RU" sz="2000" b="1" dirty="0" smtClean="0">
                <a:solidFill>
                  <a:srgbClr val="00B050"/>
                </a:solidFill>
                <a:latin typeface="+mn-lt"/>
              </a:rPr>
              <a:t>»</a:t>
            </a:r>
            <a:endParaRPr lang="ru-RU" sz="2000" dirty="0">
              <a:solidFill>
                <a:srgbClr val="00B050"/>
              </a:solidFill>
              <a:latin typeface="+mn-lt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573070" y="5724847"/>
            <a:ext cx="6840000" cy="0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582884" y="4442058"/>
            <a:ext cx="6840000" cy="11387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2060"/>
                </a:solidFill>
              </a:rPr>
              <a:t>PREVENTIVE MEDICINE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ea typeface="Calibri" panose="020F0502020204030204" pitchFamily="34" charset="0"/>
              </a:rPr>
              <a:t>Система </a:t>
            </a:r>
            <a:r>
              <a:rPr lang="ru-RU" sz="2400" b="1" dirty="0" smtClean="0"/>
              <a:t>обеспечения </a:t>
            </a:r>
            <a:r>
              <a:rPr lang="ru-RU" sz="2400" b="1" dirty="0">
                <a:solidFill>
                  <a:srgbClr val="FF0000"/>
                </a:solidFill>
              </a:rPr>
              <a:t>охраны здоровья</a:t>
            </a:r>
            <a:r>
              <a:rPr lang="ru-RU" sz="2400" b="1" dirty="0"/>
              <a:t> </a:t>
            </a:r>
            <a:r>
              <a:rPr lang="ru-RU" sz="2400" b="1" dirty="0" smtClean="0"/>
              <a:t>(</a:t>
            </a:r>
            <a:r>
              <a:rPr lang="ru-RU" sz="2400" dirty="0" smtClean="0"/>
              <a:t>«</a:t>
            </a:r>
            <a:r>
              <a:rPr lang="ru-RU" sz="2400" b="1" dirty="0" err="1" smtClean="0"/>
              <a:t>здравосохранения</a:t>
            </a:r>
            <a:r>
              <a:rPr lang="ru-RU" sz="2400" b="1" dirty="0" smtClean="0"/>
              <a:t>») нации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2"/>
          <a:stretch/>
        </p:blipFill>
        <p:spPr>
          <a:xfrm>
            <a:off x="573575" y="5602316"/>
            <a:ext cx="2732059" cy="18000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2783" flipH="1">
            <a:off x="1422796" y="3450686"/>
            <a:ext cx="1439032" cy="2093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5022">
            <a:off x="4899066" y="3011844"/>
            <a:ext cx="180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6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2866" y="278682"/>
            <a:ext cx="10087669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>
                <a:latin typeface="+mn-lt"/>
              </a:rPr>
              <a:t>И</a:t>
            </a:r>
            <a:r>
              <a:rPr lang="ru-RU" sz="3600" b="1" dirty="0" smtClean="0">
                <a:latin typeface="+mn-lt"/>
              </a:rPr>
              <a:t>зменение сути службы врачей общей практики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7" b="20588"/>
          <a:stretch/>
        </p:blipFill>
        <p:spPr>
          <a:xfrm>
            <a:off x="3832225" y="2268463"/>
            <a:ext cx="3028950" cy="86409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282555" y="1409358"/>
            <a:ext cx="4128291" cy="7150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RISK MANAGEMENT</a:t>
            </a:r>
            <a:endParaRPr lang="ru-RU" sz="3600" b="1" dirty="0">
              <a:solidFill>
                <a:srgbClr val="FF000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0236" y="2268463"/>
            <a:ext cx="2538837" cy="83099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«Обращаемость»</a:t>
            </a:r>
          </a:p>
          <a:p>
            <a:pPr algn="ctr"/>
            <a:r>
              <a:rPr lang="ru-RU" sz="2400" b="1" dirty="0" smtClean="0">
                <a:latin typeface="+mn-lt"/>
              </a:rPr>
              <a:t>(«Трамплин»)</a:t>
            </a:r>
            <a:endParaRPr lang="ru-RU" sz="2400" b="1" dirty="0">
              <a:latin typeface="+mn-lt"/>
            </a:endParaRPr>
          </a:p>
        </p:txBody>
      </p:sp>
      <p:sp>
        <p:nvSpPr>
          <p:cNvPr id="14" name="AutoShape 4" descr="data:image/png;base64,iVBORw0KGgoAAAANSUhEUgAAAT4AAACfCAMAAABX0UX9AAAAmVBMVEX///8Af/8Aev8Aff8Ae/8AeP8Adv/6/v/1+/8Ag/9usv8AgP/4/f8Ahv8AhP/x+f+q0P/T6P/q8//F4v8hi/9jrf+JvP9Lm/83kP+cxP+22P+myf+Sv/8Aif/f7v+41/9Flv+Auf9Uo/9ZqP93t//i8P/O5v+hxv+Kwf+83f+tzv8vkv+YyP9yrv8ljv8vmP9Fnv8Acf9dq/9zkvLPAAAFaklEQVR4nO3bC3eiOBQHcIEkikoFfOBbQUWt1nb8/h9uL+EVWq2P3S5l9/87c84crXYy94bcm6C1GgAAAAAAAAAAAAAAAAAAAAAAAAAAAAAAAAAAAAAAAPxe3YFb9hCqbPdH+GWPocLmQuNWWPYoqitgmiHWZY+isjpM0zR+2pQ9jmp6HwYGxY+JY9kjqaKOMKLoEfHRKXsw1dMQWopp+7JHUz2mlhP9etnDqRqPKfHjVrfs8VTMQFfCRy1MExPwEQsu43Zi2QTECviATRy+2VFkE3CFEny/ZNIdF1kN1jW77EFVx0d82Rq1vW5kJfjdKXtYVbGLawef1Bwzq8JMvOEKvktSO4xTrea+cy2/grGLu0dSOzQenVo1802IxnuLssdWBUnjp8tT03Erb6MNcUAXfZOXVAxLPnI/8guYlkAPAbxhnU6/efx40tILAUQb/a1juvil3Z4bcEMN4AFr4De6SfjYW/bU/qRcwbQG9o6NEgf4u82Ta9U4KE8eXwoB5Obg7tP8ervR6LibuRN29/v92H6dbLej0XQ6HQwGvu+v1+vmNWuJXuQPItPIiGwnk1eyGI/H9Cv33UgYho7jzOfzzcZ13U6kIbUjdfIDsbogOzE12uqzO1MNoMb14HoVqTdcZ29vB+uztxyeelaLC8J1HtO5LvH4b6ZfxdKfqW+L3seL5GOhoteylmm+WJY1m/XIKTIcDg/L5dLzvGB17vdlhmRuKC0yJ/ZiHKWDUkF5iLIg4/9Q6NNWhRUnWGNnqWtgtAhOvmxFGs5i2l/2TBp/FBzGDMNQ31QO4xOWilPHlRwlyYhTwHVGCYiiT4FfesG5ufYH09GE5v2+G85dCu7XwJ7Sux2fp1fbPnD1NNXgrWa+GW47k+bBpLSzXxCwf5QSdCXMFF9mznqnZdBfDybj7rwTF4T0wFlcqLDhm1aIoM69RZwAX/sjBIWujP9fiWRYZUQFmw0D33Y+khDwi+dUHfvDUCPIhLWLrmF3vKWlbjibmVxeuTxdvWK/4Rr+cQajOKYP+LVDAtdeWZznE41ru+xndaqyTpcK7GQ0HfhUVPurVeB5ywOVkF5vRqwXs0X/TLrEq2WgUDSYEnlDi/6UE5NnXQ1fFCVn21/md+WEd/2l6rtkExOh3oJaGScMu7KbIdTQTLajqJ2JmhkKe/8sA+8tk9Anwbco/GZL5lnkxVbGvlCLL9bxC5SKon0tMhflL8trUFZ8dHZH+Gqd8LX/kgU6+PmNCDVu7XbUx3XS+FMGNnPKASWBshClQeaBEiEzEbWWSW8ZNZdxd9knZ8oLZebDk7khwwM1NLKx6d1HdkDDZd4CUQPky5psj7t9diN8nb1/0ES2ADLR/PHg/avq37vx7t3nTW+BawctkZ/j4xTmszR8YvzlR/V9wNSya3DtjNsgRTv1vFnlDiyhNn207zjiFshnfnq+V9y0OX1WPDZgZ3wK9YK3ZIYx9cjAWfHixDsd8Rnyi4LkTq9yYDUvBk//7rjl/y7Z8+bHpQ2fFcuFj4/uXvduFPuWhXrSZ4jZCOXiO7M4fMmtIjcQavAO+LzLDUm4TPnA1go3er+2glDUEfnS1wi4ErwTgndbcquIL6hbsfJbvHyGy/Ye6Y3Kes3O723oxu72O4HYMnysWVtnNYOJJqrtneIP+OlhXnGFh2OBu8V7tlNWNPQWFr0HvCebjrTeNvGBjEeo3yvSeA+nKg9pFzYZ+Gb5gzZqq4eS8SiHY+r9Dfv0qP4Fq94Tki8miDO+C/gM+cUExnA68Jxo9uGL+E+zDMawzXhW+EcEmHpPc9fo9QAAAAAAAAAAAAAAAAAAAAAAAAAAAAAAAAAAAAAA4D/lL2hOagGb3lKf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984327" y="2301562"/>
            <a:ext cx="2466381" cy="83099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+mn-lt"/>
              </a:rPr>
              <a:t>«</a:t>
            </a:r>
            <a:r>
              <a:rPr lang="ru-RU" sz="2400" b="1" dirty="0" err="1" smtClean="0">
                <a:solidFill>
                  <a:srgbClr val="00B050"/>
                </a:solidFill>
                <a:latin typeface="+mn-lt"/>
              </a:rPr>
              <a:t>Выявляемость</a:t>
            </a:r>
            <a:r>
              <a:rPr lang="ru-RU" sz="2400" b="1" dirty="0" smtClean="0">
                <a:solidFill>
                  <a:srgbClr val="00B050"/>
                </a:solidFill>
                <a:latin typeface="+mn-lt"/>
              </a:rPr>
              <a:t>»</a:t>
            </a:r>
          </a:p>
          <a:p>
            <a:pPr algn="ctr"/>
            <a:r>
              <a:rPr lang="ru-RU" sz="2400" b="1" dirty="0" smtClean="0">
                <a:latin typeface="+mn-lt"/>
              </a:rPr>
              <a:t>(«Фильтр»)</a:t>
            </a:r>
            <a:endParaRPr lang="ru-RU" sz="2400" b="1" dirty="0"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9455" y="3310334"/>
            <a:ext cx="4259833" cy="10156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«</a:t>
            </a:r>
            <a:r>
              <a:rPr lang="ru-RU" sz="20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Ц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ентростремительная» </a:t>
            </a:r>
            <a:r>
              <a:rPr lang="ru-RU" sz="2000" b="1" dirty="0" smtClean="0">
                <a:latin typeface="+mn-lt"/>
                <a:ea typeface="Calibri" panose="020F0502020204030204" pitchFamily="34" charset="0"/>
              </a:rPr>
              <a:t>система </a:t>
            </a:r>
          </a:p>
          <a:p>
            <a:pPr algn="ctr"/>
            <a:r>
              <a:rPr lang="ru-RU" sz="2000" b="1" dirty="0" smtClean="0">
                <a:latin typeface="+mn-lt"/>
                <a:ea typeface="Calibri" panose="020F0502020204030204" pitchFamily="34" charset="0"/>
              </a:rPr>
              <a:t>(основная помощь на уровне узких </a:t>
            </a:r>
            <a:r>
              <a:rPr lang="ru-RU" sz="2000" b="1" dirty="0">
                <a:latin typeface="+mn-lt"/>
                <a:ea typeface="Calibri" panose="020F0502020204030204" pitchFamily="34" charset="0"/>
              </a:rPr>
              <a:t>специалистов)</a:t>
            </a:r>
            <a:endParaRPr lang="ru-RU" sz="2000" b="1" dirty="0"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87600" y="3310334"/>
            <a:ext cx="4259833" cy="101566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«Центробежная» </a:t>
            </a:r>
            <a:r>
              <a:rPr lang="ru-RU" sz="2000" b="1" dirty="0" smtClean="0">
                <a:latin typeface="+mn-lt"/>
                <a:ea typeface="Calibri" panose="020F0502020204030204" pitchFamily="34" charset="0"/>
              </a:rPr>
              <a:t>система </a:t>
            </a:r>
          </a:p>
          <a:p>
            <a:pPr algn="ctr"/>
            <a:r>
              <a:rPr lang="ru-RU" sz="2000" b="1" dirty="0" smtClean="0">
                <a:latin typeface="+mn-lt"/>
                <a:ea typeface="Calibri" panose="020F0502020204030204" pitchFamily="34" charset="0"/>
              </a:rPr>
              <a:t>(основная помощь на уровне врачей общей практики)</a:t>
            </a:r>
            <a:endParaRPr lang="ru-RU" sz="2000" b="1" dirty="0"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97650" y="4600355"/>
            <a:ext cx="6698101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Прообраз «российского </a:t>
            </a:r>
            <a:r>
              <a:rPr lang="ru-RU" sz="24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земского врача» </a:t>
            </a:r>
            <a:endParaRPr lang="ru-RU" sz="2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1"/>
          <a:stretch/>
        </p:blipFill>
        <p:spPr>
          <a:xfrm>
            <a:off x="3706862" y="5167195"/>
            <a:ext cx="3279677" cy="2069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723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47849" y="160338"/>
            <a:ext cx="9793088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latin typeface="+mn-lt"/>
              </a:rPr>
              <a:t>И</a:t>
            </a:r>
            <a:r>
              <a:rPr lang="ru-RU" sz="2800" b="1" dirty="0" smtClean="0">
                <a:latin typeface="+mn-lt"/>
              </a:rPr>
              <a:t>зменение роли </a:t>
            </a:r>
            <a:r>
              <a:rPr lang="ru-RU" sz="2800" b="1" dirty="0">
                <a:latin typeface="+mn-lt"/>
              </a:rPr>
              <a:t>врачей-специалистов</a:t>
            </a:r>
            <a:endParaRPr lang="ru-RU" sz="2800" b="1" dirty="0" smtClean="0"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1975" y="750413"/>
            <a:ext cx="9788962" cy="4767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УХОД ОТ ЗАИНТЕРЕСОВАННОСТИ В ОБРАЩАЕМОСТИ ПАЦИЕНТОВ (КЛИЕНТОВ)</a:t>
            </a:r>
            <a:endParaRPr lang="ru-RU" sz="2200" b="1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  <p:sp>
        <p:nvSpPr>
          <p:cNvPr id="14" name="AutoShape 4" descr="data:image/png;base64,iVBORw0KGgoAAAANSUhEUgAAAT4AAACfCAMAAABX0UX9AAAAmVBMVEX///8Af/8Aev8Aff8Ae/8AeP8Adv/6/v/1+/8Ag/9usv8AgP/4/f8Ahv8AhP/x+f+q0P/T6P/q8//F4v8hi/9jrf+JvP9Lm/83kP+cxP+22P+myf+Sv/8Aif/f7v+41/9Flv+Auf9Uo/9ZqP93t//i8P/O5v+hxv+Kwf+83f+tzv8vkv+YyP9yrv8ljv8vmP9Fnv8Acf9dq/9zkvLPAAAFaklEQVR4nO3bC3eiOBQHcIEkikoFfOBbQUWt1nb8/h9uL+EVWq2P3S5l9/87c84crXYy94bcm6C1GgAAAAAAAAAAAAAAAAAAAAAAAAAAAAAAAAAAAAAAAPxe3YFb9hCqbPdH+GWPocLmQuNWWPYoqitgmiHWZY+isjpM0zR+2pQ9jmp6HwYGxY+JY9kjqaKOMKLoEfHRKXsw1dMQWopp+7JHUz2mlhP9etnDqRqPKfHjVrfs8VTMQFfCRy1MExPwEQsu43Zi2QTECviATRy+2VFkE3CFEny/ZNIdF1kN1jW77EFVx0d82Rq1vW5kJfjdKXtYVbGLawef1Bwzq8JMvOEKvktSO4xTrea+cy2/grGLu0dSOzQenVo1802IxnuLssdWBUnjp8tT03Erb6MNcUAXfZOXVAxLPnI/8guYlkAPAbxhnU6/efx40tILAUQb/a1juvil3Z4bcEMN4AFr4De6SfjYW/bU/qRcwbQG9o6NEgf4u82Ta9U4KE8eXwoB5Obg7tP8ervR6LibuRN29/v92H6dbLej0XQ6HQwGvu+v1+vmNWuJXuQPItPIiGwnk1eyGI/H9Cv33UgYho7jzOfzzcZ13U6kIbUjdfIDsbogOzE12uqzO1MNoMb14HoVqTdcZ29vB+uztxyeelaLC8J1HtO5LvH4b6ZfxdKfqW+L3seL5GOhoteylmm+WJY1m/XIKTIcDg/L5dLzvGB17vdlhmRuKC0yJ/ZiHKWDUkF5iLIg4/9Q6NNWhRUnWGNnqWtgtAhOvmxFGs5i2l/2TBp/FBzGDMNQ31QO4xOWilPHlRwlyYhTwHVGCYiiT4FfesG5ufYH09GE5v2+G85dCu7XwJ7Sux2fp1fbPnD1NNXgrWa+GW47k+bBpLSzXxCwf5QSdCXMFF9mznqnZdBfDybj7rwTF4T0wFlcqLDhm1aIoM69RZwAX/sjBIWujP9fiWRYZUQFmw0D33Y+khDwi+dUHfvDUCPIhLWLrmF3vKWlbjibmVxeuTxdvWK/4Rr+cQajOKYP+LVDAtdeWZznE41ru+xndaqyTpcK7GQ0HfhUVPurVeB5ywOVkF5vRqwXs0X/TLrEq2WgUDSYEnlDi/6UE5NnXQ1fFCVn21/md+WEd/2l6rtkExOh3oJaGScMu7KbIdTQTLajqJ2JmhkKe/8sA+8tk9Anwbco/GZL5lnkxVbGvlCLL9bxC5SKon0tMhflL8trUFZ8dHZH+Gqd8LX/kgU6+PmNCDVu7XbUx3XS+FMGNnPKASWBshClQeaBEiEzEbWWSW8ZNZdxd9knZ8oLZebDk7khwwM1NLKx6d1HdkDDZd4CUQPky5psj7t9diN8nb1/0ES2ADLR/PHg/avq37vx7t3nTW+BawctkZ/j4xTmszR8YvzlR/V9wNSya3DtjNsgRTv1vFnlDiyhNn207zjiFshnfnq+V9y0OX1WPDZgZ3wK9YK3ZIYx9cjAWfHixDsd8Rnyi4LkTq9yYDUvBk//7rjl/y7Z8+bHpQ2fFcuFj4/uXvduFPuWhXrSZ4jZCOXiO7M4fMmtIjcQavAO+LzLDUm4TPnA1go3er+2glDUEfnS1wi4ErwTgndbcquIL6hbsfJbvHyGy/Ye6Y3Kes3O723oxu72O4HYMnysWVtnNYOJJqrtneIP+OlhXnGFh2OBu8V7tlNWNPQWFr0HvCebjrTeNvGBjEeo3yvSeA+nKg9pFzYZ+Gb5gzZqq4eS8SiHY+r9Dfv0qP4Fq94Tki8miDO+C/gM+cUExnA68Jxo9uGL+E+zDMawzXhW+EcEmHpPc9fo9QAAAAAAAAAAAAAAAAAAAAAAAAAAAAAAAAAAAAAA4D/lL2hOagGb3lKf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Выноска со стрелкой вниз 18"/>
          <p:cNvSpPr/>
          <p:nvPr/>
        </p:nvSpPr>
        <p:spPr>
          <a:xfrm>
            <a:off x="1816000" y="1314402"/>
            <a:ext cx="7056785" cy="1461611"/>
          </a:xfrm>
          <a:prstGeom prst="downArrowCallou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800" b="1" dirty="0" smtClean="0">
                <a:latin typeface="+mn-lt"/>
                <a:ea typeface="Calibri" panose="020F0502020204030204" pitchFamily="34" charset="0"/>
              </a:rPr>
              <a:t>Основная задача: </a:t>
            </a:r>
          </a:p>
          <a:p>
            <a:pPr algn="ctr"/>
            <a:r>
              <a:rPr lang="ru-RU" sz="2800" b="1" dirty="0" smtClean="0">
                <a:latin typeface="+mn-lt"/>
                <a:ea typeface="Calibri" panose="020F0502020204030204" pitchFamily="34" charset="0"/>
              </a:rPr>
              <a:t>консультирование врачей общей практики</a:t>
            </a:r>
            <a:endParaRPr lang="ru-RU" sz="2800" b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9896" y="2881073"/>
            <a:ext cx="8928992" cy="120032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Настрой (ориентирование) врачей общей практики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на 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раннее выявление заболеваний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и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своевременное 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направление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на 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специализированное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лечение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7" name="Схема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989943"/>
              </p:ext>
            </p:extLst>
          </p:nvPr>
        </p:nvGraphicFramePr>
        <p:xfrm>
          <a:off x="5344392" y="4356695"/>
          <a:ext cx="5049312" cy="30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Схема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380866"/>
              </p:ext>
            </p:extLst>
          </p:nvPr>
        </p:nvGraphicFramePr>
        <p:xfrm>
          <a:off x="90356" y="4429947"/>
          <a:ext cx="4871022" cy="30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4770636" y="5220791"/>
            <a:ext cx="1224136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550963" y="5375261"/>
            <a:ext cx="1106393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≥70%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 rot="19249590">
            <a:off x="9533405" y="4941531"/>
            <a:ext cx="324000" cy="256159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17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bali.ru/wp-content/uploads/2013/11/gerb_voronezhskoy_jblast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62" y="82630"/>
            <a:ext cx="1072672" cy="10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3132"/>
          <a:stretch/>
        </p:blipFill>
        <p:spPr>
          <a:xfrm>
            <a:off x="89744" y="1451472"/>
            <a:ext cx="5089343" cy="4310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66380" y="175567"/>
            <a:ext cx="5805435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+mn-lt"/>
              </a:rPr>
              <a:t>Программа «Урология» в Воронежской области</a:t>
            </a:r>
          </a:p>
          <a:p>
            <a:pPr algn="ctr"/>
            <a:r>
              <a:rPr lang="ru-RU" b="1" dirty="0" smtClean="0">
                <a:latin typeface="+mn-lt"/>
              </a:rPr>
              <a:t>по заболеваниям предстательной железы</a:t>
            </a:r>
            <a:endParaRPr lang="ru-RU" b="1" dirty="0"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1" t="11681" b="6551"/>
          <a:stretch/>
        </p:blipFill>
        <p:spPr>
          <a:xfrm>
            <a:off x="1007782" y="82630"/>
            <a:ext cx="1331819" cy="1233027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4280968" y="6017734"/>
            <a:ext cx="1747667" cy="1096562"/>
          </a:xfrm>
          <a:prstGeom prst="rect">
            <a:avLst/>
          </a:prstGeom>
        </p:spPr>
        <p:txBody>
          <a:bodyPr>
            <a:noAutofit/>
          </a:bodyPr>
          <a:lstStyle>
            <a:lvl1pPr marL="200505" indent="-200505" algn="l" defTabSz="802020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515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525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535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54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55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56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57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58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IPSS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20-35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CBB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IPSS </a:t>
            </a:r>
            <a:r>
              <a:rPr lang="ru-RU" sz="2400" b="1" dirty="0" smtClean="0">
                <a:solidFill>
                  <a:srgbClr val="FCBB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8-19</a:t>
            </a:r>
            <a:endParaRPr lang="ru-RU" sz="2400" dirty="0" smtClean="0">
              <a:solidFill>
                <a:srgbClr val="FCBB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IPSS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0-7</a:t>
            </a:r>
            <a:endParaRPr lang="ru-RU" sz="2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http://www.stroy72.com/upload/news/8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283" y="5909129"/>
            <a:ext cx="1044315" cy="120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vpered58.ru/images/news/news_text_1560_4310_p1060690.jpg"/>
          <p:cNvPicPr>
            <a:picLocks noChangeAspect="1" noChangeArrowheads="1"/>
          </p:cNvPicPr>
          <p:nvPr/>
        </p:nvPicPr>
        <p:blipFill>
          <a:blip r:embed="rId6" cstate="print"/>
          <a:srcRect t="11701"/>
          <a:stretch>
            <a:fillRect/>
          </a:stretch>
        </p:blipFill>
        <p:spPr bwMode="auto">
          <a:xfrm>
            <a:off x="1374985" y="5762188"/>
            <a:ext cx="2448000" cy="1621162"/>
          </a:xfrm>
          <a:prstGeom prst="round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5188692" y="1245281"/>
            <a:ext cx="936104" cy="7921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smtClean="0">
                <a:solidFill>
                  <a:srgbClr val="FFFFFF"/>
                </a:solidFill>
              </a:rPr>
              <a:t>ВМП: 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208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188382" y="2340471"/>
            <a:ext cx="1872000" cy="7839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СМП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(областной центр): 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1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196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176668" y="3425465"/>
            <a:ext cx="2556000" cy="7573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СМП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(муниципальный центр): 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7 800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64991" y="4466553"/>
            <a:ext cx="3420000" cy="1042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</a:rPr>
              <a:t>Врачи общей практики: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анкетирование 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407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053</a:t>
            </a:r>
            <a:r>
              <a:rPr lang="ru-RU" b="1" dirty="0" smtClean="0">
                <a:solidFill>
                  <a:schemeClr val="tx1"/>
                </a:solidFill>
              </a:rPr>
              <a:t> мужчин</a:t>
            </a:r>
            <a:r>
              <a:rPr lang="en-US" b="1" dirty="0" smtClean="0">
                <a:solidFill>
                  <a:schemeClr val="tx1"/>
                </a:solidFill>
              </a:rPr>
              <a:t> ≥</a:t>
            </a:r>
            <a:r>
              <a:rPr lang="ru-RU" b="1" dirty="0" smtClean="0">
                <a:solidFill>
                  <a:schemeClr val="tx1"/>
                </a:solidFill>
              </a:rPr>
              <a:t>50 лет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6610440" y="4182828"/>
            <a:ext cx="0" cy="27303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6160490" y="3132559"/>
            <a:ext cx="0" cy="27303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5634732" y="2052439"/>
            <a:ext cx="0" cy="27303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461752" y="1466950"/>
            <a:ext cx="3277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100 тыс. руб./на 1 пациента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55691" y="2516444"/>
            <a:ext cx="3147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+mn-lt"/>
              </a:rPr>
              <a:t>1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0 тыс. руб./на 1 пациента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23562" y="3480980"/>
            <a:ext cx="1588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1 тыс. руб./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на 1 пациента</a:t>
            </a:r>
            <a:endParaRPr lang="ru-RU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076045" y="4664522"/>
            <a:ext cx="1588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100 руб./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на 1 пациента</a:t>
            </a:r>
            <a:endParaRPr lang="ru-RU" sz="18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6171354" y="1476375"/>
            <a:ext cx="2858133" cy="340576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79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351968" y="1198609"/>
            <a:ext cx="10059365" cy="3970318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и утвердить </a:t>
            </a:r>
            <a:r>
              <a:rPr lang="ru-RU" sz="24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профессиональный стандарт </a:t>
            </a: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врачей общей практики с учетом требований профилактической модели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Изменить форму и содержание </a:t>
            </a:r>
            <a:r>
              <a:rPr lang="ru-RU" sz="24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подготовки</a:t>
            </a: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врачей общей практики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Рассчитать </a:t>
            </a:r>
            <a:r>
              <a:rPr lang="ru-RU" sz="24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потребность</a:t>
            </a: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во врачах общей практики для эффективного функционирования профилактической </a:t>
            </a:r>
            <a:r>
              <a:rPr lang="ru-RU" sz="24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модели 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Внедрить принцип </a:t>
            </a:r>
            <a:r>
              <a:rPr lang="ru-RU" sz="24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фондодержания</a:t>
            </a: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при организации службы врачей общей </a:t>
            </a:r>
            <a:r>
              <a:rPr lang="ru-RU" sz="24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практики</a:t>
            </a:r>
            <a:endParaRPr lang="ru-RU" sz="24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369927" y="136857"/>
            <a:ext cx="3320589" cy="721736"/>
          </a:xfrm>
          <a:prstGeom prst="wedgeRectCallou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none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Предложения</a:t>
            </a:r>
            <a:endParaRPr lang="ru-RU" sz="40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492" y="5373927"/>
            <a:ext cx="3048000" cy="2052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36" y="5364807"/>
            <a:ext cx="1875513" cy="20943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" r="13637" b="2527"/>
          <a:stretch/>
        </p:blipFill>
        <p:spPr>
          <a:xfrm>
            <a:off x="7290916" y="5373927"/>
            <a:ext cx="2826420" cy="207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2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0c56a7d4d13dc6b51f57d5f326023bcbdcaa62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5252</TotalTime>
  <Words>586</Words>
  <Application>Microsoft Office PowerPoint</Application>
  <PresentationFormat>Произвольный</PresentationFormat>
  <Paragraphs>135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Tatiana</dc:creator>
  <cp:lastModifiedBy>Expo</cp:lastModifiedBy>
  <cp:revision>624</cp:revision>
  <cp:lastPrinted>2015-08-27T08:11:12Z</cp:lastPrinted>
  <dcterms:modified xsi:type="dcterms:W3CDTF">2017-12-04T07:36:52Z</dcterms:modified>
</cp:coreProperties>
</file>